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80" r:id="rId3"/>
    <p:sldId id="331" r:id="rId4"/>
    <p:sldId id="257" r:id="rId5"/>
    <p:sldId id="258" r:id="rId6"/>
    <p:sldId id="261" r:id="rId7"/>
    <p:sldId id="263" r:id="rId8"/>
    <p:sldId id="278" r:id="rId9"/>
    <p:sldId id="289" r:id="rId10"/>
    <p:sldId id="277" r:id="rId11"/>
    <p:sldId id="307" r:id="rId12"/>
    <p:sldId id="265" r:id="rId13"/>
    <p:sldId id="267" r:id="rId14"/>
    <p:sldId id="270" r:id="rId15"/>
    <p:sldId id="271" r:id="rId16"/>
    <p:sldId id="274" r:id="rId17"/>
    <p:sldId id="273" r:id="rId18"/>
    <p:sldId id="276" r:id="rId19"/>
    <p:sldId id="283" r:id="rId20"/>
    <p:sldId id="296" r:id="rId21"/>
    <p:sldId id="305" r:id="rId22"/>
    <p:sldId id="281" r:id="rId23"/>
    <p:sldId id="284" r:id="rId24"/>
    <p:sldId id="313" r:id="rId25"/>
    <p:sldId id="285" r:id="rId26"/>
    <p:sldId id="295" r:id="rId27"/>
    <p:sldId id="288" r:id="rId28"/>
    <p:sldId id="330" r:id="rId29"/>
    <p:sldId id="369" r:id="rId30"/>
    <p:sldId id="377" r:id="rId31"/>
    <p:sldId id="286" r:id="rId32"/>
    <p:sldId id="314" r:id="rId33"/>
    <p:sldId id="291" r:id="rId34"/>
    <p:sldId id="292" r:id="rId35"/>
    <p:sldId id="293" r:id="rId36"/>
    <p:sldId id="290" r:id="rId37"/>
    <p:sldId id="332" r:id="rId38"/>
    <p:sldId id="333" r:id="rId39"/>
    <p:sldId id="335" r:id="rId40"/>
    <p:sldId id="336" r:id="rId41"/>
    <p:sldId id="337" r:id="rId42"/>
    <p:sldId id="338" r:id="rId43"/>
    <p:sldId id="334" r:id="rId44"/>
    <p:sldId id="340" r:id="rId45"/>
    <p:sldId id="341" r:id="rId46"/>
    <p:sldId id="342" r:id="rId47"/>
    <p:sldId id="344" r:id="rId48"/>
    <p:sldId id="345" r:id="rId49"/>
    <p:sldId id="379" r:id="rId50"/>
    <p:sldId id="318" r:id="rId51"/>
    <p:sldId id="320" r:id="rId52"/>
    <p:sldId id="346" r:id="rId53"/>
    <p:sldId id="347" r:id="rId54"/>
    <p:sldId id="316" r:id="rId55"/>
    <p:sldId id="298" r:id="rId56"/>
    <p:sldId id="348" r:id="rId57"/>
    <p:sldId id="349" r:id="rId58"/>
    <p:sldId id="323" r:id="rId59"/>
    <p:sldId id="378" r:id="rId60"/>
    <p:sldId id="300" r:id="rId61"/>
    <p:sldId id="301" r:id="rId62"/>
    <p:sldId id="302" r:id="rId63"/>
    <p:sldId id="303" r:id="rId64"/>
    <p:sldId id="324" r:id="rId65"/>
    <p:sldId id="351" r:id="rId66"/>
    <p:sldId id="325" r:id="rId67"/>
    <p:sldId id="352" r:id="rId68"/>
    <p:sldId id="353" r:id="rId69"/>
    <p:sldId id="380" r:id="rId70"/>
    <p:sldId id="326" r:id="rId71"/>
    <p:sldId id="327" r:id="rId72"/>
    <p:sldId id="355" r:id="rId73"/>
    <p:sldId id="328" r:id="rId74"/>
    <p:sldId id="356" r:id="rId75"/>
    <p:sldId id="357" r:id="rId76"/>
    <p:sldId id="358" r:id="rId77"/>
    <p:sldId id="368" r:id="rId78"/>
    <p:sldId id="360" r:id="rId79"/>
    <p:sldId id="361" r:id="rId80"/>
    <p:sldId id="306" r:id="rId81"/>
    <p:sldId id="362" r:id="rId82"/>
    <p:sldId id="372" r:id="rId83"/>
    <p:sldId id="367" r:id="rId84"/>
    <p:sldId id="366" r:id="rId85"/>
    <p:sldId id="370" r:id="rId86"/>
    <p:sldId id="371" r:id="rId87"/>
    <p:sldId id="381" r:id="rId88"/>
    <p:sldId id="373" r:id="rId89"/>
    <p:sldId id="374" r:id="rId90"/>
    <p:sldId id="308" r:id="rId91"/>
    <p:sldId id="309" r:id="rId92"/>
    <p:sldId id="375" r:id="rId93"/>
    <p:sldId id="363" r:id="rId94"/>
    <p:sldId id="364" r:id="rId95"/>
    <p:sldId id="311" r:id="rId96"/>
    <p:sldId id="310" r:id="rId97"/>
    <p:sldId id="329" r:id="rId98"/>
  </p:sldIdLst>
  <p:sldSz cx="12192000" cy="6858000"/>
  <p:notesSz cx="6858000"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2080" autoAdjust="0"/>
  </p:normalViewPr>
  <p:slideViewPr>
    <p:cSldViewPr snapToGrid="0">
      <p:cViewPr varScale="1">
        <p:scale>
          <a:sx n="112" d="100"/>
          <a:sy n="112" d="100"/>
        </p:scale>
        <p:origin x="44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8" d="100"/>
        <a:sy n="128" d="100"/>
      </p:scale>
      <p:origin x="0" y="-323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42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95427"/>
          </a:xfrm>
          <a:prstGeom prst="rect">
            <a:avLst/>
          </a:prstGeom>
        </p:spPr>
        <p:txBody>
          <a:bodyPr vert="horz" lIns="91440" tIns="45720" rIns="91440" bIns="45720" rtlCol="0"/>
          <a:lstStyle>
            <a:lvl1pPr algn="r">
              <a:defRPr sz="1200"/>
            </a:lvl1pPr>
          </a:lstStyle>
          <a:p>
            <a:fld id="{834DB155-3364-4ADD-B1A9-0359FF6A9FC6}" type="datetimeFigureOut">
              <a:rPr kumimoji="1" lang="ja-JP" altLang="en-US" smtClean="0"/>
              <a:t>2020/10/1</a:t>
            </a:fld>
            <a:endParaRPr kumimoji="1" lang="ja-JP" altLang="en-US"/>
          </a:p>
        </p:txBody>
      </p:sp>
      <p:sp>
        <p:nvSpPr>
          <p:cNvPr id="4" name="スライド イメージ プレースホルダー 3"/>
          <p:cNvSpPr>
            <a:spLocks noGrp="1" noRot="1" noChangeAspect="1"/>
          </p:cNvSpPr>
          <p:nvPr>
            <p:ph type="sldImg" idx="2"/>
          </p:nvPr>
        </p:nvSpPr>
        <p:spPr>
          <a:xfrm>
            <a:off x="466725" y="1233488"/>
            <a:ext cx="5924550" cy="33337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751983"/>
            <a:ext cx="5486400" cy="3887986"/>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8824"/>
            <a:ext cx="2971800" cy="49542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9378824"/>
            <a:ext cx="2971800" cy="495426"/>
          </a:xfrm>
          <a:prstGeom prst="rect">
            <a:avLst/>
          </a:prstGeom>
        </p:spPr>
        <p:txBody>
          <a:bodyPr vert="horz" lIns="91440" tIns="45720" rIns="91440" bIns="45720" rtlCol="0" anchor="b"/>
          <a:lstStyle>
            <a:lvl1pPr algn="r">
              <a:defRPr sz="1200"/>
            </a:lvl1pPr>
          </a:lstStyle>
          <a:p>
            <a:fld id="{59848352-1B98-4804-9CE3-6974B48A5A65}" type="slidenum">
              <a:rPr kumimoji="1" lang="ja-JP" altLang="en-US" smtClean="0"/>
              <a:t>‹#›</a:t>
            </a:fld>
            <a:endParaRPr kumimoji="1" lang="ja-JP" altLang="en-US"/>
          </a:p>
        </p:txBody>
      </p:sp>
    </p:spTree>
    <p:extLst>
      <p:ext uri="{BB962C8B-B14F-4D97-AF65-F5344CB8AC3E}">
        <p14:creationId xmlns:p14="http://schemas.microsoft.com/office/powerpoint/2010/main" val="7583289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a:t>
            </a:fld>
            <a:endParaRPr kumimoji="1" lang="ja-JP" altLang="en-US"/>
          </a:p>
        </p:txBody>
      </p:sp>
    </p:spTree>
    <p:extLst>
      <p:ext uri="{BB962C8B-B14F-4D97-AF65-F5344CB8AC3E}">
        <p14:creationId xmlns:p14="http://schemas.microsoft.com/office/powerpoint/2010/main" val="17387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20</a:t>
            </a:fld>
            <a:endParaRPr kumimoji="1" lang="ja-JP" altLang="en-US"/>
          </a:p>
        </p:txBody>
      </p:sp>
    </p:spTree>
    <p:extLst>
      <p:ext uri="{BB962C8B-B14F-4D97-AF65-F5344CB8AC3E}">
        <p14:creationId xmlns:p14="http://schemas.microsoft.com/office/powerpoint/2010/main" val="230098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22</a:t>
            </a:fld>
            <a:endParaRPr kumimoji="1" lang="ja-JP" altLang="en-US"/>
          </a:p>
        </p:txBody>
      </p:sp>
    </p:spTree>
    <p:extLst>
      <p:ext uri="{BB962C8B-B14F-4D97-AF65-F5344CB8AC3E}">
        <p14:creationId xmlns:p14="http://schemas.microsoft.com/office/powerpoint/2010/main" val="26874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23</a:t>
            </a:fld>
            <a:endParaRPr kumimoji="1" lang="ja-JP" altLang="en-US"/>
          </a:p>
        </p:txBody>
      </p:sp>
    </p:spTree>
    <p:extLst>
      <p:ext uri="{BB962C8B-B14F-4D97-AF65-F5344CB8AC3E}">
        <p14:creationId xmlns:p14="http://schemas.microsoft.com/office/powerpoint/2010/main" val="23741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24</a:t>
            </a:fld>
            <a:endParaRPr kumimoji="1" lang="ja-JP" altLang="en-US"/>
          </a:p>
        </p:txBody>
      </p:sp>
    </p:spTree>
    <p:extLst>
      <p:ext uri="{BB962C8B-B14F-4D97-AF65-F5344CB8AC3E}">
        <p14:creationId xmlns:p14="http://schemas.microsoft.com/office/powerpoint/2010/main" val="378079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25</a:t>
            </a:fld>
            <a:endParaRPr kumimoji="1" lang="ja-JP" altLang="en-US"/>
          </a:p>
        </p:txBody>
      </p:sp>
    </p:spTree>
    <p:extLst>
      <p:ext uri="{BB962C8B-B14F-4D97-AF65-F5344CB8AC3E}">
        <p14:creationId xmlns:p14="http://schemas.microsoft.com/office/powerpoint/2010/main" val="354260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26</a:t>
            </a:fld>
            <a:endParaRPr kumimoji="1" lang="ja-JP" altLang="en-US"/>
          </a:p>
        </p:txBody>
      </p:sp>
    </p:spTree>
    <p:extLst>
      <p:ext uri="{BB962C8B-B14F-4D97-AF65-F5344CB8AC3E}">
        <p14:creationId xmlns:p14="http://schemas.microsoft.com/office/powerpoint/2010/main" val="335265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27</a:t>
            </a:fld>
            <a:endParaRPr kumimoji="1" lang="ja-JP" altLang="en-US"/>
          </a:p>
        </p:txBody>
      </p:sp>
    </p:spTree>
    <p:extLst>
      <p:ext uri="{BB962C8B-B14F-4D97-AF65-F5344CB8AC3E}">
        <p14:creationId xmlns:p14="http://schemas.microsoft.com/office/powerpoint/2010/main" val="2012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28</a:t>
            </a:fld>
            <a:endParaRPr kumimoji="1" lang="ja-JP" altLang="en-US"/>
          </a:p>
        </p:txBody>
      </p:sp>
    </p:spTree>
    <p:extLst>
      <p:ext uri="{BB962C8B-B14F-4D97-AF65-F5344CB8AC3E}">
        <p14:creationId xmlns:p14="http://schemas.microsoft.com/office/powerpoint/2010/main" val="192766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29</a:t>
            </a:fld>
            <a:endParaRPr kumimoji="1" lang="ja-JP" altLang="en-US"/>
          </a:p>
        </p:txBody>
      </p:sp>
    </p:spTree>
    <p:extLst>
      <p:ext uri="{BB962C8B-B14F-4D97-AF65-F5344CB8AC3E}">
        <p14:creationId xmlns:p14="http://schemas.microsoft.com/office/powerpoint/2010/main" val="24858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32</a:t>
            </a:fld>
            <a:endParaRPr kumimoji="1" lang="ja-JP" altLang="en-US"/>
          </a:p>
        </p:txBody>
      </p:sp>
    </p:spTree>
    <p:extLst>
      <p:ext uri="{BB962C8B-B14F-4D97-AF65-F5344CB8AC3E}">
        <p14:creationId xmlns:p14="http://schemas.microsoft.com/office/powerpoint/2010/main" val="423763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a:t>
            </a:fld>
            <a:endParaRPr kumimoji="1" lang="ja-JP" altLang="en-US"/>
          </a:p>
        </p:txBody>
      </p:sp>
    </p:spTree>
    <p:extLst>
      <p:ext uri="{BB962C8B-B14F-4D97-AF65-F5344CB8AC3E}">
        <p14:creationId xmlns:p14="http://schemas.microsoft.com/office/powerpoint/2010/main" val="267410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33</a:t>
            </a:fld>
            <a:endParaRPr kumimoji="1" lang="ja-JP" altLang="en-US"/>
          </a:p>
        </p:txBody>
      </p:sp>
    </p:spTree>
    <p:extLst>
      <p:ext uri="{BB962C8B-B14F-4D97-AF65-F5344CB8AC3E}">
        <p14:creationId xmlns:p14="http://schemas.microsoft.com/office/powerpoint/2010/main" val="612994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34</a:t>
            </a:fld>
            <a:endParaRPr kumimoji="1" lang="ja-JP" altLang="en-US"/>
          </a:p>
        </p:txBody>
      </p:sp>
    </p:spTree>
    <p:extLst>
      <p:ext uri="{BB962C8B-B14F-4D97-AF65-F5344CB8AC3E}">
        <p14:creationId xmlns:p14="http://schemas.microsoft.com/office/powerpoint/2010/main" val="19348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35</a:t>
            </a:fld>
            <a:endParaRPr kumimoji="1" lang="ja-JP" altLang="en-US"/>
          </a:p>
        </p:txBody>
      </p:sp>
    </p:spTree>
    <p:extLst>
      <p:ext uri="{BB962C8B-B14F-4D97-AF65-F5344CB8AC3E}">
        <p14:creationId xmlns:p14="http://schemas.microsoft.com/office/powerpoint/2010/main" val="79242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36</a:t>
            </a:fld>
            <a:endParaRPr kumimoji="1" lang="ja-JP" altLang="en-US"/>
          </a:p>
        </p:txBody>
      </p:sp>
    </p:spTree>
    <p:extLst>
      <p:ext uri="{BB962C8B-B14F-4D97-AF65-F5344CB8AC3E}">
        <p14:creationId xmlns:p14="http://schemas.microsoft.com/office/powerpoint/2010/main" val="384671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37</a:t>
            </a:fld>
            <a:endParaRPr kumimoji="1" lang="ja-JP" altLang="en-US"/>
          </a:p>
        </p:txBody>
      </p:sp>
    </p:spTree>
    <p:extLst>
      <p:ext uri="{BB962C8B-B14F-4D97-AF65-F5344CB8AC3E}">
        <p14:creationId xmlns:p14="http://schemas.microsoft.com/office/powerpoint/2010/main" val="2652925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38</a:t>
            </a:fld>
            <a:endParaRPr kumimoji="1" lang="ja-JP" altLang="en-US"/>
          </a:p>
        </p:txBody>
      </p:sp>
    </p:spTree>
    <p:extLst>
      <p:ext uri="{BB962C8B-B14F-4D97-AF65-F5344CB8AC3E}">
        <p14:creationId xmlns:p14="http://schemas.microsoft.com/office/powerpoint/2010/main" val="201366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39</a:t>
            </a:fld>
            <a:endParaRPr kumimoji="1" lang="ja-JP" altLang="en-US"/>
          </a:p>
        </p:txBody>
      </p:sp>
    </p:spTree>
    <p:extLst>
      <p:ext uri="{BB962C8B-B14F-4D97-AF65-F5344CB8AC3E}">
        <p14:creationId xmlns:p14="http://schemas.microsoft.com/office/powerpoint/2010/main" val="2110142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40</a:t>
            </a:fld>
            <a:endParaRPr kumimoji="1" lang="ja-JP" altLang="en-US"/>
          </a:p>
        </p:txBody>
      </p:sp>
    </p:spTree>
    <p:extLst>
      <p:ext uri="{BB962C8B-B14F-4D97-AF65-F5344CB8AC3E}">
        <p14:creationId xmlns:p14="http://schemas.microsoft.com/office/powerpoint/2010/main" val="105455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41</a:t>
            </a:fld>
            <a:endParaRPr kumimoji="1" lang="ja-JP" altLang="en-US"/>
          </a:p>
        </p:txBody>
      </p:sp>
    </p:spTree>
    <p:extLst>
      <p:ext uri="{BB962C8B-B14F-4D97-AF65-F5344CB8AC3E}">
        <p14:creationId xmlns:p14="http://schemas.microsoft.com/office/powerpoint/2010/main" val="187313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42</a:t>
            </a:fld>
            <a:endParaRPr kumimoji="1" lang="ja-JP" altLang="en-US"/>
          </a:p>
        </p:txBody>
      </p:sp>
    </p:spTree>
    <p:extLst>
      <p:ext uri="{BB962C8B-B14F-4D97-AF65-F5344CB8AC3E}">
        <p14:creationId xmlns:p14="http://schemas.microsoft.com/office/powerpoint/2010/main" val="238080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13</a:t>
            </a:fld>
            <a:endParaRPr kumimoji="1" lang="ja-JP" altLang="en-US"/>
          </a:p>
        </p:txBody>
      </p:sp>
    </p:spTree>
    <p:extLst>
      <p:ext uri="{BB962C8B-B14F-4D97-AF65-F5344CB8AC3E}">
        <p14:creationId xmlns:p14="http://schemas.microsoft.com/office/powerpoint/2010/main" val="253326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43</a:t>
            </a:fld>
            <a:endParaRPr kumimoji="1" lang="ja-JP" altLang="en-US"/>
          </a:p>
        </p:txBody>
      </p:sp>
    </p:spTree>
    <p:extLst>
      <p:ext uri="{BB962C8B-B14F-4D97-AF65-F5344CB8AC3E}">
        <p14:creationId xmlns:p14="http://schemas.microsoft.com/office/powerpoint/2010/main" val="54800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44</a:t>
            </a:fld>
            <a:endParaRPr kumimoji="1" lang="ja-JP" altLang="en-US"/>
          </a:p>
        </p:txBody>
      </p:sp>
    </p:spTree>
    <p:extLst>
      <p:ext uri="{BB962C8B-B14F-4D97-AF65-F5344CB8AC3E}">
        <p14:creationId xmlns:p14="http://schemas.microsoft.com/office/powerpoint/2010/main" val="236640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45</a:t>
            </a:fld>
            <a:endParaRPr kumimoji="1" lang="ja-JP" altLang="en-US"/>
          </a:p>
        </p:txBody>
      </p:sp>
    </p:spTree>
    <p:extLst>
      <p:ext uri="{BB962C8B-B14F-4D97-AF65-F5344CB8AC3E}">
        <p14:creationId xmlns:p14="http://schemas.microsoft.com/office/powerpoint/2010/main" val="2104178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46</a:t>
            </a:fld>
            <a:endParaRPr kumimoji="1" lang="ja-JP" altLang="en-US"/>
          </a:p>
        </p:txBody>
      </p:sp>
    </p:spTree>
    <p:extLst>
      <p:ext uri="{BB962C8B-B14F-4D97-AF65-F5344CB8AC3E}">
        <p14:creationId xmlns:p14="http://schemas.microsoft.com/office/powerpoint/2010/main" val="29294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47</a:t>
            </a:fld>
            <a:endParaRPr kumimoji="1" lang="ja-JP" altLang="en-US"/>
          </a:p>
        </p:txBody>
      </p:sp>
    </p:spTree>
    <p:extLst>
      <p:ext uri="{BB962C8B-B14F-4D97-AF65-F5344CB8AC3E}">
        <p14:creationId xmlns:p14="http://schemas.microsoft.com/office/powerpoint/2010/main" val="264338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48</a:t>
            </a:fld>
            <a:endParaRPr kumimoji="1" lang="ja-JP" altLang="en-US"/>
          </a:p>
        </p:txBody>
      </p:sp>
    </p:spTree>
    <p:extLst>
      <p:ext uri="{BB962C8B-B14F-4D97-AF65-F5344CB8AC3E}">
        <p14:creationId xmlns:p14="http://schemas.microsoft.com/office/powerpoint/2010/main" val="135414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50</a:t>
            </a:fld>
            <a:endParaRPr kumimoji="1" lang="ja-JP" altLang="en-US"/>
          </a:p>
        </p:txBody>
      </p:sp>
    </p:spTree>
    <p:extLst>
      <p:ext uri="{BB962C8B-B14F-4D97-AF65-F5344CB8AC3E}">
        <p14:creationId xmlns:p14="http://schemas.microsoft.com/office/powerpoint/2010/main" val="26050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51</a:t>
            </a:fld>
            <a:endParaRPr kumimoji="1" lang="ja-JP" altLang="en-US"/>
          </a:p>
        </p:txBody>
      </p:sp>
    </p:spTree>
    <p:extLst>
      <p:ext uri="{BB962C8B-B14F-4D97-AF65-F5344CB8AC3E}">
        <p14:creationId xmlns:p14="http://schemas.microsoft.com/office/powerpoint/2010/main" val="9705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48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14</a:t>
            </a:fld>
            <a:endParaRPr kumimoji="1" lang="ja-JP" altLang="en-US"/>
          </a:p>
        </p:txBody>
      </p:sp>
    </p:spTree>
    <p:extLst>
      <p:ext uri="{BB962C8B-B14F-4D97-AF65-F5344CB8AC3E}">
        <p14:creationId xmlns:p14="http://schemas.microsoft.com/office/powerpoint/2010/main" val="3969386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55</a:t>
            </a:fld>
            <a:endParaRPr kumimoji="1" lang="ja-JP" altLang="en-US"/>
          </a:p>
        </p:txBody>
      </p:sp>
    </p:spTree>
    <p:extLst>
      <p:ext uri="{BB962C8B-B14F-4D97-AF65-F5344CB8AC3E}">
        <p14:creationId xmlns:p14="http://schemas.microsoft.com/office/powerpoint/2010/main" val="2411084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89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9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58</a:t>
            </a:fld>
            <a:endParaRPr kumimoji="1" lang="ja-JP" altLang="en-US"/>
          </a:p>
        </p:txBody>
      </p:sp>
    </p:spTree>
    <p:extLst>
      <p:ext uri="{BB962C8B-B14F-4D97-AF65-F5344CB8AC3E}">
        <p14:creationId xmlns:p14="http://schemas.microsoft.com/office/powerpoint/2010/main" val="205302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61</a:t>
            </a:fld>
            <a:endParaRPr kumimoji="1" lang="ja-JP" altLang="en-US"/>
          </a:p>
        </p:txBody>
      </p:sp>
    </p:spTree>
    <p:extLst>
      <p:ext uri="{BB962C8B-B14F-4D97-AF65-F5344CB8AC3E}">
        <p14:creationId xmlns:p14="http://schemas.microsoft.com/office/powerpoint/2010/main" val="1853536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62</a:t>
            </a:fld>
            <a:endParaRPr kumimoji="1" lang="ja-JP" altLang="en-US"/>
          </a:p>
        </p:txBody>
      </p:sp>
    </p:spTree>
    <p:extLst>
      <p:ext uri="{BB962C8B-B14F-4D97-AF65-F5344CB8AC3E}">
        <p14:creationId xmlns:p14="http://schemas.microsoft.com/office/powerpoint/2010/main" val="2286654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63</a:t>
            </a:fld>
            <a:endParaRPr kumimoji="1" lang="ja-JP" altLang="en-US"/>
          </a:p>
        </p:txBody>
      </p:sp>
    </p:spTree>
    <p:extLst>
      <p:ext uri="{BB962C8B-B14F-4D97-AF65-F5344CB8AC3E}">
        <p14:creationId xmlns:p14="http://schemas.microsoft.com/office/powerpoint/2010/main" val="909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64</a:t>
            </a:fld>
            <a:endParaRPr kumimoji="1" lang="ja-JP" altLang="en-US"/>
          </a:p>
        </p:txBody>
      </p:sp>
    </p:spTree>
    <p:extLst>
      <p:ext uri="{BB962C8B-B14F-4D97-AF65-F5344CB8AC3E}">
        <p14:creationId xmlns:p14="http://schemas.microsoft.com/office/powerpoint/2010/main" val="122782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65</a:t>
            </a:fld>
            <a:endParaRPr kumimoji="1" lang="ja-JP" altLang="en-US"/>
          </a:p>
        </p:txBody>
      </p:sp>
    </p:spTree>
    <p:extLst>
      <p:ext uri="{BB962C8B-B14F-4D97-AF65-F5344CB8AC3E}">
        <p14:creationId xmlns:p14="http://schemas.microsoft.com/office/powerpoint/2010/main" val="242904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15</a:t>
            </a:fld>
            <a:endParaRPr kumimoji="1" lang="ja-JP" altLang="en-US"/>
          </a:p>
        </p:txBody>
      </p:sp>
    </p:spTree>
    <p:extLst>
      <p:ext uri="{BB962C8B-B14F-4D97-AF65-F5344CB8AC3E}">
        <p14:creationId xmlns:p14="http://schemas.microsoft.com/office/powerpoint/2010/main" val="40507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66</a:t>
            </a:fld>
            <a:endParaRPr kumimoji="1" lang="ja-JP" altLang="en-US"/>
          </a:p>
        </p:txBody>
      </p:sp>
    </p:spTree>
    <p:extLst>
      <p:ext uri="{BB962C8B-B14F-4D97-AF65-F5344CB8AC3E}">
        <p14:creationId xmlns:p14="http://schemas.microsoft.com/office/powerpoint/2010/main" val="42629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67</a:t>
            </a:fld>
            <a:endParaRPr kumimoji="1" lang="ja-JP" altLang="en-US"/>
          </a:p>
        </p:txBody>
      </p:sp>
    </p:spTree>
    <p:extLst>
      <p:ext uri="{BB962C8B-B14F-4D97-AF65-F5344CB8AC3E}">
        <p14:creationId xmlns:p14="http://schemas.microsoft.com/office/powerpoint/2010/main" val="1099721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68</a:t>
            </a:fld>
            <a:endParaRPr kumimoji="1" lang="ja-JP" altLang="en-US"/>
          </a:p>
        </p:txBody>
      </p:sp>
    </p:spTree>
    <p:extLst>
      <p:ext uri="{BB962C8B-B14F-4D97-AF65-F5344CB8AC3E}">
        <p14:creationId xmlns:p14="http://schemas.microsoft.com/office/powerpoint/2010/main" val="4164156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70</a:t>
            </a:fld>
            <a:endParaRPr kumimoji="1" lang="ja-JP" altLang="en-US"/>
          </a:p>
        </p:txBody>
      </p:sp>
    </p:spTree>
    <p:extLst>
      <p:ext uri="{BB962C8B-B14F-4D97-AF65-F5344CB8AC3E}">
        <p14:creationId xmlns:p14="http://schemas.microsoft.com/office/powerpoint/2010/main" val="3864468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71</a:t>
            </a:fld>
            <a:endParaRPr kumimoji="1" lang="ja-JP" altLang="en-US"/>
          </a:p>
        </p:txBody>
      </p:sp>
    </p:spTree>
    <p:extLst>
      <p:ext uri="{BB962C8B-B14F-4D97-AF65-F5344CB8AC3E}">
        <p14:creationId xmlns:p14="http://schemas.microsoft.com/office/powerpoint/2010/main" val="1826543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72</a:t>
            </a:fld>
            <a:endParaRPr kumimoji="1" lang="ja-JP" altLang="en-US"/>
          </a:p>
        </p:txBody>
      </p:sp>
    </p:spTree>
    <p:extLst>
      <p:ext uri="{BB962C8B-B14F-4D97-AF65-F5344CB8AC3E}">
        <p14:creationId xmlns:p14="http://schemas.microsoft.com/office/powerpoint/2010/main" val="314408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73</a:t>
            </a:fld>
            <a:endParaRPr kumimoji="1" lang="ja-JP" altLang="en-US"/>
          </a:p>
        </p:txBody>
      </p:sp>
    </p:spTree>
    <p:extLst>
      <p:ext uri="{BB962C8B-B14F-4D97-AF65-F5344CB8AC3E}">
        <p14:creationId xmlns:p14="http://schemas.microsoft.com/office/powerpoint/2010/main" val="3997033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74</a:t>
            </a:fld>
            <a:endParaRPr kumimoji="1" lang="ja-JP" altLang="en-US"/>
          </a:p>
        </p:txBody>
      </p:sp>
    </p:spTree>
    <p:extLst>
      <p:ext uri="{BB962C8B-B14F-4D97-AF65-F5344CB8AC3E}">
        <p14:creationId xmlns:p14="http://schemas.microsoft.com/office/powerpoint/2010/main" val="426937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75</a:t>
            </a:fld>
            <a:endParaRPr kumimoji="1" lang="ja-JP" altLang="en-US"/>
          </a:p>
        </p:txBody>
      </p:sp>
    </p:spTree>
    <p:extLst>
      <p:ext uri="{BB962C8B-B14F-4D97-AF65-F5344CB8AC3E}">
        <p14:creationId xmlns:p14="http://schemas.microsoft.com/office/powerpoint/2010/main" val="1922984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76</a:t>
            </a:fld>
            <a:endParaRPr kumimoji="1" lang="ja-JP" altLang="en-US"/>
          </a:p>
        </p:txBody>
      </p:sp>
    </p:spTree>
    <p:extLst>
      <p:ext uri="{BB962C8B-B14F-4D97-AF65-F5344CB8AC3E}">
        <p14:creationId xmlns:p14="http://schemas.microsoft.com/office/powerpoint/2010/main" val="39231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16</a:t>
            </a:fld>
            <a:endParaRPr kumimoji="1" lang="ja-JP" altLang="en-US"/>
          </a:p>
        </p:txBody>
      </p:sp>
    </p:spTree>
    <p:extLst>
      <p:ext uri="{BB962C8B-B14F-4D97-AF65-F5344CB8AC3E}">
        <p14:creationId xmlns:p14="http://schemas.microsoft.com/office/powerpoint/2010/main" val="3438426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77</a:t>
            </a:fld>
            <a:endParaRPr kumimoji="1" lang="ja-JP" altLang="en-US"/>
          </a:p>
        </p:txBody>
      </p:sp>
    </p:spTree>
    <p:extLst>
      <p:ext uri="{BB962C8B-B14F-4D97-AF65-F5344CB8AC3E}">
        <p14:creationId xmlns:p14="http://schemas.microsoft.com/office/powerpoint/2010/main" val="194057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78</a:t>
            </a:fld>
            <a:endParaRPr kumimoji="1" lang="ja-JP" altLang="en-US"/>
          </a:p>
        </p:txBody>
      </p:sp>
    </p:spTree>
    <p:extLst>
      <p:ext uri="{BB962C8B-B14F-4D97-AF65-F5344CB8AC3E}">
        <p14:creationId xmlns:p14="http://schemas.microsoft.com/office/powerpoint/2010/main" val="490813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79</a:t>
            </a:fld>
            <a:endParaRPr kumimoji="1" lang="ja-JP" altLang="en-US"/>
          </a:p>
        </p:txBody>
      </p:sp>
    </p:spTree>
    <p:extLst>
      <p:ext uri="{BB962C8B-B14F-4D97-AF65-F5344CB8AC3E}">
        <p14:creationId xmlns:p14="http://schemas.microsoft.com/office/powerpoint/2010/main" val="3067046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80</a:t>
            </a:fld>
            <a:endParaRPr kumimoji="1" lang="ja-JP" altLang="en-US"/>
          </a:p>
        </p:txBody>
      </p:sp>
    </p:spTree>
    <p:extLst>
      <p:ext uri="{BB962C8B-B14F-4D97-AF65-F5344CB8AC3E}">
        <p14:creationId xmlns:p14="http://schemas.microsoft.com/office/powerpoint/2010/main" val="375125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81</a:t>
            </a:fld>
            <a:endParaRPr kumimoji="1" lang="ja-JP" altLang="en-US"/>
          </a:p>
        </p:txBody>
      </p:sp>
    </p:spTree>
    <p:extLst>
      <p:ext uri="{BB962C8B-B14F-4D97-AF65-F5344CB8AC3E}">
        <p14:creationId xmlns:p14="http://schemas.microsoft.com/office/powerpoint/2010/main" val="2601949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82</a:t>
            </a:fld>
            <a:endParaRPr kumimoji="1" lang="ja-JP" altLang="en-US"/>
          </a:p>
        </p:txBody>
      </p:sp>
    </p:spTree>
    <p:extLst>
      <p:ext uri="{BB962C8B-B14F-4D97-AF65-F5344CB8AC3E}">
        <p14:creationId xmlns:p14="http://schemas.microsoft.com/office/powerpoint/2010/main" val="3345645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83</a:t>
            </a:fld>
            <a:endParaRPr kumimoji="1" lang="ja-JP" altLang="en-US"/>
          </a:p>
        </p:txBody>
      </p:sp>
    </p:spTree>
    <p:extLst>
      <p:ext uri="{BB962C8B-B14F-4D97-AF65-F5344CB8AC3E}">
        <p14:creationId xmlns:p14="http://schemas.microsoft.com/office/powerpoint/2010/main" val="218223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84</a:t>
            </a:fld>
            <a:endParaRPr kumimoji="1" lang="ja-JP" altLang="en-US"/>
          </a:p>
        </p:txBody>
      </p:sp>
    </p:spTree>
    <p:extLst>
      <p:ext uri="{BB962C8B-B14F-4D97-AF65-F5344CB8AC3E}">
        <p14:creationId xmlns:p14="http://schemas.microsoft.com/office/powerpoint/2010/main" val="3487763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85</a:t>
            </a:fld>
            <a:endParaRPr kumimoji="1" lang="ja-JP" altLang="en-US"/>
          </a:p>
        </p:txBody>
      </p:sp>
    </p:spTree>
    <p:extLst>
      <p:ext uri="{BB962C8B-B14F-4D97-AF65-F5344CB8AC3E}">
        <p14:creationId xmlns:p14="http://schemas.microsoft.com/office/powerpoint/2010/main" val="3556160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86</a:t>
            </a:fld>
            <a:endParaRPr kumimoji="1" lang="ja-JP" altLang="en-US"/>
          </a:p>
        </p:txBody>
      </p:sp>
    </p:spTree>
    <p:extLst>
      <p:ext uri="{BB962C8B-B14F-4D97-AF65-F5344CB8AC3E}">
        <p14:creationId xmlns:p14="http://schemas.microsoft.com/office/powerpoint/2010/main" val="382551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17</a:t>
            </a:fld>
            <a:endParaRPr kumimoji="1" lang="ja-JP" altLang="en-US"/>
          </a:p>
        </p:txBody>
      </p:sp>
    </p:spTree>
    <p:extLst>
      <p:ext uri="{BB962C8B-B14F-4D97-AF65-F5344CB8AC3E}">
        <p14:creationId xmlns:p14="http://schemas.microsoft.com/office/powerpoint/2010/main" val="37675475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88</a:t>
            </a:fld>
            <a:endParaRPr kumimoji="1" lang="ja-JP" altLang="en-US"/>
          </a:p>
        </p:txBody>
      </p:sp>
    </p:spTree>
    <p:extLst>
      <p:ext uri="{BB962C8B-B14F-4D97-AF65-F5344CB8AC3E}">
        <p14:creationId xmlns:p14="http://schemas.microsoft.com/office/powerpoint/2010/main" val="13325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89</a:t>
            </a:fld>
            <a:endParaRPr kumimoji="1" lang="ja-JP" altLang="en-US"/>
          </a:p>
        </p:txBody>
      </p:sp>
    </p:spTree>
    <p:extLst>
      <p:ext uri="{BB962C8B-B14F-4D97-AF65-F5344CB8AC3E}">
        <p14:creationId xmlns:p14="http://schemas.microsoft.com/office/powerpoint/2010/main" val="2366801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91</a:t>
            </a:fld>
            <a:endParaRPr kumimoji="1" lang="ja-JP" altLang="en-US"/>
          </a:p>
        </p:txBody>
      </p:sp>
    </p:spTree>
    <p:extLst>
      <p:ext uri="{BB962C8B-B14F-4D97-AF65-F5344CB8AC3E}">
        <p14:creationId xmlns:p14="http://schemas.microsoft.com/office/powerpoint/2010/main" val="20836376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95</a:t>
            </a:fld>
            <a:endParaRPr kumimoji="1" lang="ja-JP" altLang="en-US"/>
          </a:p>
        </p:txBody>
      </p:sp>
    </p:spTree>
    <p:extLst>
      <p:ext uri="{BB962C8B-B14F-4D97-AF65-F5344CB8AC3E}">
        <p14:creationId xmlns:p14="http://schemas.microsoft.com/office/powerpoint/2010/main" val="4200142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96</a:t>
            </a:fld>
            <a:endParaRPr kumimoji="1" lang="ja-JP" altLang="en-US"/>
          </a:p>
        </p:txBody>
      </p:sp>
    </p:spTree>
    <p:extLst>
      <p:ext uri="{BB962C8B-B14F-4D97-AF65-F5344CB8AC3E}">
        <p14:creationId xmlns:p14="http://schemas.microsoft.com/office/powerpoint/2010/main" val="8524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18</a:t>
            </a:fld>
            <a:endParaRPr kumimoji="1" lang="ja-JP" altLang="en-US"/>
          </a:p>
        </p:txBody>
      </p:sp>
    </p:spTree>
    <p:extLst>
      <p:ext uri="{BB962C8B-B14F-4D97-AF65-F5344CB8AC3E}">
        <p14:creationId xmlns:p14="http://schemas.microsoft.com/office/powerpoint/2010/main" val="322815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9848352-1B98-4804-9CE3-6974B48A5A65}" type="slidenum">
              <a:rPr kumimoji="1" lang="ja-JP" altLang="en-US" smtClean="0"/>
              <a:t>19</a:t>
            </a:fld>
            <a:endParaRPr kumimoji="1" lang="ja-JP" altLang="en-US"/>
          </a:p>
        </p:txBody>
      </p:sp>
    </p:spTree>
    <p:extLst>
      <p:ext uri="{BB962C8B-B14F-4D97-AF65-F5344CB8AC3E}">
        <p14:creationId xmlns:p14="http://schemas.microsoft.com/office/powerpoint/2010/main" val="235475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65F9CBF-9277-4391-B092-38EC13FCB7B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416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07C7D9-E854-4B24-B5DC-1602D2B5CC6B}"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36938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512F1A3-1D4A-41C7-B440-6BB96B6C814F}"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7230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0C32E3-0B86-46FD-9279-BB11B81F5DB5}"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96581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615FDB-B60B-480C-B2DD-39EB4331C132}" type="datetime1">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9967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9C82A7A-A962-449B-BE1D-33A064148EA3}"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03143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765FACE-E8B9-453B-8E14-E0DD3BB9C6CD}" type="datetime1">
              <a:rPr kumimoji="1" lang="ja-JP" altLang="en-US" smtClean="0"/>
              <a:t>2020/10/1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58852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85A422-7226-4321-BA96-DC089FAE4579}" type="datetime1">
              <a:rPr kumimoji="1" lang="ja-JP" altLang="en-US" smtClean="0"/>
              <a:t>2020/10/1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0497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111F-BAC3-4D59-BE66-EEF4795323F2}" type="datetime1">
              <a:rPr kumimoji="1" lang="ja-JP" altLang="en-US" smtClean="0"/>
              <a:t>2020/10/1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6729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75C7D3-28B0-45C6-874A-4899FA21DBAD}"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113926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1763C55-590F-477D-9454-5E7C90518C31}" type="datetime1">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336533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348BD-603F-4FB6-983F-29D7BE6DB16B}" type="datetime1">
              <a:rPr kumimoji="1" lang="ja-JP" altLang="en-US" smtClean="0"/>
              <a:t>2020/10/1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3C381-2822-4F05-8A88-66F73725CF2D}" type="slidenum">
              <a:rPr kumimoji="1" lang="ja-JP" altLang="en-US" smtClean="0"/>
              <a:t>‹#›</a:t>
            </a:fld>
            <a:endParaRPr kumimoji="1" lang="ja-JP" altLang="en-US"/>
          </a:p>
        </p:txBody>
      </p:sp>
    </p:spTree>
    <p:extLst>
      <p:ext uri="{BB962C8B-B14F-4D97-AF65-F5344CB8AC3E}">
        <p14:creationId xmlns:p14="http://schemas.microsoft.com/office/powerpoint/2010/main" val="2743038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ja.reactjs.or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ja.reactjs.org/docs/thinking-in-react.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fintan.jp/"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fintan.jp/"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tidev-aizu.connpass.com/"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24000" b="1" dirty="0">
                <a:solidFill>
                  <a:srgbClr val="FF0066"/>
                </a:solidFill>
                <a:latin typeface="Meiryo UI" panose="020B0604030504040204" pitchFamily="50" charset="-128"/>
                <a:ea typeface="Meiryo UI" panose="020B0604030504040204" pitchFamily="50" charset="-128"/>
              </a:rPr>
              <a:t>SPA</a:t>
            </a:r>
            <a:r>
              <a:rPr lang="ja-JP" altLang="en-US" sz="6000" b="1" dirty="0">
                <a:solidFill>
                  <a:srgbClr val="FF0066"/>
                </a:solidFill>
                <a:latin typeface="Meiryo UI" panose="020B0604030504040204" pitchFamily="50" charset="-128"/>
                <a:ea typeface="Meiryo UI" panose="020B0604030504040204" pitchFamily="50" charset="-128"/>
              </a:rPr>
              <a:t>　</a:t>
            </a:r>
            <a:r>
              <a:rPr lang="en-US" altLang="ja-JP" sz="6000" b="1" dirty="0">
                <a:solidFill>
                  <a:srgbClr val="FF0066"/>
                </a:solidFill>
                <a:latin typeface="Meiryo UI" panose="020B0604030504040204" pitchFamily="50" charset="-128"/>
                <a:ea typeface="Meiryo UI" panose="020B0604030504040204" pitchFamily="50" charset="-128"/>
              </a:rPr>
              <a:t>Hands-on</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CD737E23-69BA-4A2B-9277-3980B0E15652}"/>
              </a:ext>
            </a:extLst>
          </p:cNvPr>
          <p:cNvSpPr>
            <a:spLocks noGrp="1"/>
          </p:cNvSpPr>
          <p:nvPr>
            <p:ph type="sldNum" sz="quarter" idx="12"/>
          </p:nvPr>
        </p:nvSpPr>
        <p:spPr/>
        <p:txBody>
          <a:bodyPr/>
          <a:lstStyle/>
          <a:p>
            <a:fld id="{A783C381-2822-4F05-8A88-66F73725CF2D}" type="slidenum">
              <a:rPr kumimoji="1" lang="ja-JP" altLang="en-US" smtClean="0"/>
              <a:t>1</a:t>
            </a:fld>
            <a:endParaRPr kumimoji="1" lang="ja-JP" altLang="en-US"/>
          </a:p>
        </p:txBody>
      </p:sp>
    </p:spTree>
    <p:extLst>
      <p:ext uri="{BB962C8B-B14F-4D97-AF65-F5344CB8AC3E}">
        <p14:creationId xmlns:p14="http://schemas.microsoft.com/office/powerpoint/2010/main" val="56120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ハンズオンの進め方</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スタッフが説明しながら作業→参加者も作業・・・といったかたちで</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by</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Step</a:t>
            </a:r>
            <a:r>
              <a:rPr kumimoji="1" lang="ja-JP" altLang="en-US" sz="2000" dirty="0">
                <a:latin typeface="Meiryo UI" panose="020B0604030504040204" pitchFamily="50" charset="-128"/>
                <a:ea typeface="Meiryo UI" panose="020B0604030504040204" pitchFamily="50" charset="-128"/>
              </a:rPr>
              <a:t>で進行します。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皆さんの作業状況を確認しながら進めます</a:t>
            </a:r>
            <a:r>
              <a:rPr kumimoji="1" lang="ja-JP" altLang="en-US" sz="2000" dirty="0">
                <a:latin typeface="Meiryo UI" panose="020B0604030504040204" pitchFamily="50" charset="-128"/>
                <a:ea typeface="Meiryo UI" panose="020B0604030504040204" pitchFamily="50" charset="-128"/>
              </a:rPr>
              <a:t>のでリアクションをお願いします。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つまった場合は声をかけてください。画面共有して問題解消にあたります。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質問は随時受け付けます。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5D4720-5780-4483-B874-38D2D91FFA20}"/>
              </a:ext>
            </a:extLst>
          </p:cNvPr>
          <p:cNvSpPr>
            <a:spLocks noGrp="1"/>
          </p:cNvSpPr>
          <p:nvPr>
            <p:ph type="sldNum" sz="quarter" idx="12"/>
          </p:nvPr>
        </p:nvSpPr>
        <p:spPr/>
        <p:txBody>
          <a:bodyPr/>
          <a:lstStyle/>
          <a:p>
            <a:fld id="{A783C381-2822-4F05-8A88-66F73725CF2D}" type="slidenum">
              <a:rPr kumimoji="1" lang="ja-JP" altLang="en-US" smtClean="0"/>
              <a:t>10</a:t>
            </a:fld>
            <a:endParaRPr kumimoji="1" lang="ja-JP" altLang="en-US"/>
          </a:p>
        </p:txBody>
      </p:sp>
    </p:spTree>
    <p:extLst>
      <p:ext uri="{BB962C8B-B14F-4D97-AF65-F5344CB8AC3E}">
        <p14:creationId xmlns:p14="http://schemas.microsoft.com/office/powerpoint/2010/main" val="296078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ハンズオンのスケジュール（全体</a:t>
            </a:r>
            <a:r>
              <a:rPr kumimoji="1" lang="en-US" altLang="ja-JP" sz="2800" b="1" dirty="0">
                <a:latin typeface="Meiryo UI" panose="020B0604030504040204" pitchFamily="50" charset="-128"/>
                <a:ea typeface="Meiryo UI" panose="020B0604030504040204" pitchFamily="50" charset="-128"/>
              </a:rPr>
              <a:t>240</a:t>
            </a:r>
            <a:r>
              <a:rPr kumimoji="1" lang="ja-JP" altLang="en-US" sz="2800" b="1" dirty="0">
                <a:latin typeface="Meiryo UI" panose="020B0604030504040204" pitchFamily="50" charset="-128"/>
                <a:ea typeface="Meiryo UI" panose="020B0604030504040204" pitchFamily="50" charset="-128"/>
              </a:rPr>
              <a:t>分）</a:t>
            </a:r>
            <a:endParaRPr kumimoji="1" lang="en-US" altLang="ja-JP"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C05F45D-7830-43E3-8A6B-C907EAE8F0D7}"/>
              </a:ext>
            </a:extLst>
          </p:cNvPr>
          <p:cNvSpPr txBox="1"/>
          <p:nvPr/>
        </p:nvSpPr>
        <p:spPr>
          <a:xfrm>
            <a:off x="4264438" y="2613873"/>
            <a:ext cx="3663123" cy="2246769"/>
          </a:xfrm>
          <a:prstGeom prst="rect">
            <a:avLst/>
          </a:prstGeom>
          <a:noFill/>
        </p:spPr>
        <p:txBody>
          <a:bodyPr wrap="square" rtlCol="0">
            <a:spAutoFit/>
          </a:bodyPr>
          <a:lstStyle/>
          <a:p>
            <a:pP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管理の開発（</a:t>
            </a:r>
            <a:r>
              <a:rPr kumimoji="1" lang="en-US" altLang="ja-JP" sz="2000" dirty="0">
                <a:highlight>
                  <a:srgbClr val="FFFF00"/>
                </a:highlight>
                <a:latin typeface="Meiryo UI" panose="020B0604030504040204" pitchFamily="50" charset="-128"/>
                <a:ea typeface="Meiryo UI" panose="020B0604030504040204" pitchFamily="50" charset="-128"/>
              </a:rPr>
              <a:t>90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コンポーネントの分割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の一覧表示</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87B8056-8F6B-44D7-AE9A-4B88B17435E3}"/>
              </a:ext>
            </a:extLst>
          </p:cNvPr>
          <p:cNvSpPr txBox="1"/>
          <p:nvPr/>
        </p:nvSpPr>
        <p:spPr>
          <a:xfrm>
            <a:off x="457197" y="2608566"/>
            <a:ext cx="3663123" cy="2246769"/>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開発準備（</a:t>
            </a:r>
            <a:r>
              <a:rPr kumimoji="1" lang="en-US" altLang="ja-JP" sz="2000" dirty="0">
                <a:highlight>
                  <a:srgbClr val="FFFF00"/>
                </a:highlight>
                <a:latin typeface="Meiryo UI" panose="020B0604030504040204" pitchFamily="50" charset="-128"/>
                <a:ea typeface="Meiryo UI" panose="020B0604030504040204" pitchFamily="50" charset="-128"/>
              </a:rPr>
              <a:t>40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入門</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プロジェクトの作成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クライアントコードの生成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モックサーバーの起動</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クライアントの作成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A79EAD8-B425-48FA-8896-EAA40BB2FA30}"/>
              </a:ext>
            </a:extLst>
          </p:cNvPr>
          <p:cNvSpPr txBox="1"/>
          <p:nvPr/>
        </p:nvSpPr>
        <p:spPr>
          <a:xfrm>
            <a:off x="8324197" y="2608566"/>
            <a:ext cx="3663123" cy="2554545"/>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ユーザ認証の開発（</a:t>
            </a:r>
            <a:r>
              <a:rPr kumimoji="1" lang="en-US" altLang="ja-JP" sz="2000" dirty="0">
                <a:highlight>
                  <a:srgbClr val="FFFF00"/>
                </a:highlight>
                <a:latin typeface="Meiryo UI" panose="020B0604030504040204" pitchFamily="50" charset="-128"/>
                <a:ea typeface="Meiryo UI" panose="020B0604030504040204" pitchFamily="50" charset="-128"/>
              </a:rPr>
              <a:t>80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ページ外観の作成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ルーティングの設定</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ユーザコンテクストの作成</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ログイン、ログアウト</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休憩（</a:t>
            </a:r>
            <a:r>
              <a:rPr kumimoji="1" lang="en-US" altLang="ja-JP" sz="2000" dirty="0">
                <a:latin typeface="Meiryo UI" panose="020B0604030504040204" pitchFamily="50" charset="-128"/>
                <a:ea typeface="Meiryo UI" panose="020B0604030504040204" pitchFamily="50" charset="-128"/>
              </a:rPr>
              <a:t>5</a:t>
            </a:r>
            <a:r>
              <a:rPr kumimoji="1" lang="ja-JP" altLang="en-US" sz="2000" dirty="0">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a:p>
            <a:pPr>
              <a:lnSpc>
                <a:spcPts val="2400"/>
              </a:lnSpc>
            </a:pPr>
            <a:r>
              <a:rPr kumimoji="1" lang="ja-JP" altLang="en-US" sz="2000" dirty="0">
                <a:latin typeface="Meiryo UI" panose="020B0604030504040204" pitchFamily="50" charset="-128"/>
                <a:ea typeface="Meiryo UI" panose="020B0604030504040204" pitchFamily="50" charset="-128"/>
              </a:rPr>
              <a:t>ユーザ登録</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952C479-7B75-44D9-BDF3-616005DA247A}"/>
              </a:ext>
            </a:extLst>
          </p:cNvPr>
          <p:cNvSpPr txBox="1"/>
          <p:nvPr/>
        </p:nvSpPr>
        <p:spPr>
          <a:xfrm>
            <a:off x="457200" y="1602556"/>
            <a:ext cx="3663123" cy="400110"/>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オープニング（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934DDC5-AAF0-4653-A5E9-3897E0933B13}"/>
              </a:ext>
            </a:extLst>
          </p:cNvPr>
          <p:cNvSpPr txBox="1"/>
          <p:nvPr/>
        </p:nvSpPr>
        <p:spPr>
          <a:xfrm>
            <a:off x="8195337" y="5667252"/>
            <a:ext cx="3663123" cy="707886"/>
          </a:xfrm>
          <a:prstGeom prst="rect">
            <a:avLst/>
          </a:prstGeom>
          <a:noFill/>
        </p:spPr>
        <p:txBody>
          <a:bodyPr wrap="square" rtlCol="0">
            <a:spAutoFit/>
          </a:bodyPr>
          <a:lstStyle/>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クロージング（</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アンケート（</a:t>
            </a:r>
            <a:r>
              <a:rPr kumimoji="1" lang="en-US" altLang="ja-JP" sz="2000" dirty="0">
                <a:highlight>
                  <a:srgbClr val="FFFF00"/>
                </a:highlight>
                <a:latin typeface="Meiryo UI" panose="020B0604030504040204" pitchFamily="50" charset="-128"/>
                <a:ea typeface="Meiryo UI" panose="020B0604030504040204" pitchFamily="50" charset="-128"/>
              </a:rPr>
              <a:t>10</a:t>
            </a:r>
            <a:r>
              <a:rPr kumimoji="1" lang="ja-JP" altLang="en-US" sz="2000" dirty="0">
                <a:highlight>
                  <a:srgbClr val="FFFF00"/>
                </a:highlight>
                <a:latin typeface="Meiryo UI" panose="020B0604030504040204" pitchFamily="50" charset="-128"/>
                <a:ea typeface="Meiryo UI" panose="020B0604030504040204" pitchFamily="50" charset="-128"/>
              </a:rPr>
              <a:t>分）</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5" name="矢印: 右 4">
            <a:extLst>
              <a:ext uri="{FF2B5EF4-FFF2-40B4-BE49-F238E27FC236}">
                <a16:creationId xmlns:a16="http://schemas.microsoft.com/office/drawing/2014/main" id="{C28D3AA8-4BFD-4BEC-BCF2-9B63378C4902}"/>
              </a:ext>
            </a:extLst>
          </p:cNvPr>
          <p:cNvSpPr/>
          <p:nvPr/>
        </p:nvSpPr>
        <p:spPr>
          <a:xfrm rot="5400000">
            <a:off x="1365126" y="2176754"/>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CDF59D9F-6942-483A-AE86-BDF85D6CEED9}"/>
              </a:ext>
            </a:extLst>
          </p:cNvPr>
          <p:cNvSpPr/>
          <p:nvPr/>
        </p:nvSpPr>
        <p:spPr>
          <a:xfrm>
            <a:off x="3460551" y="330013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矢印: 右 15">
            <a:extLst>
              <a:ext uri="{FF2B5EF4-FFF2-40B4-BE49-F238E27FC236}">
                <a16:creationId xmlns:a16="http://schemas.microsoft.com/office/drawing/2014/main" id="{CABADA7D-3165-4E1B-9C4E-EE9D429A519B}"/>
              </a:ext>
            </a:extLst>
          </p:cNvPr>
          <p:cNvSpPr/>
          <p:nvPr/>
        </p:nvSpPr>
        <p:spPr>
          <a:xfrm>
            <a:off x="7664428" y="3300137"/>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367230DB-2826-4455-8BCB-6D6449BAC975}"/>
              </a:ext>
            </a:extLst>
          </p:cNvPr>
          <p:cNvSpPr/>
          <p:nvPr/>
        </p:nvSpPr>
        <p:spPr>
          <a:xfrm rot="5400000">
            <a:off x="9868810" y="5271798"/>
            <a:ext cx="316175" cy="257723"/>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A971DDA2-26F7-4687-B6E8-2711A5301B7E}"/>
              </a:ext>
            </a:extLst>
          </p:cNvPr>
          <p:cNvSpPr>
            <a:spLocks noGrp="1"/>
          </p:cNvSpPr>
          <p:nvPr>
            <p:ph type="sldNum" sz="quarter" idx="12"/>
          </p:nvPr>
        </p:nvSpPr>
        <p:spPr/>
        <p:txBody>
          <a:bodyPr/>
          <a:lstStyle/>
          <a:p>
            <a:fld id="{A783C381-2822-4F05-8A88-66F73725CF2D}" type="slidenum">
              <a:rPr kumimoji="1" lang="ja-JP" altLang="en-US" smtClean="0"/>
              <a:t>11</a:t>
            </a:fld>
            <a:endParaRPr kumimoji="1" lang="ja-JP" altLang="en-US"/>
          </a:p>
        </p:txBody>
      </p:sp>
    </p:spTree>
    <p:extLst>
      <p:ext uri="{BB962C8B-B14F-4D97-AF65-F5344CB8AC3E}">
        <p14:creationId xmlns:p14="http://schemas.microsoft.com/office/powerpoint/2010/main" val="89125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入門</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12</a:t>
            </a:fld>
            <a:endParaRPr kumimoji="1" lang="ja-JP" altLang="en-US"/>
          </a:p>
        </p:txBody>
      </p:sp>
    </p:spTree>
    <p:extLst>
      <p:ext uri="{BB962C8B-B14F-4D97-AF65-F5344CB8AC3E}">
        <p14:creationId xmlns:p14="http://schemas.microsoft.com/office/powerpoint/2010/main" val="33427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、その前に</a:t>
            </a:r>
            <a:r>
              <a:rPr kumimoji="1" lang="en-US" altLang="ja-JP" sz="2800" b="1" dirty="0">
                <a:latin typeface="Meiryo UI" panose="020B0604030504040204" pitchFamily="50" charset="-128"/>
                <a:ea typeface="Meiryo UI" panose="020B0604030504040204" pitchFamily="50" charset="-128"/>
              </a:rPr>
              <a:t>Web</a:t>
            </a:r>
            <a:r>
              <a:rPr kumimoji="1" lang="ja-JP" altLang="en-US" sz="2800" b="1" dirty="0">
                <a:latin typeface="Meiryo UI" panose="020B0604030504040204" pitchFamily="50" charset="-128"/>
                <a:ea typeface="Meiryo UI" panose="020B0604030504040204" pitchFamily="50" charset="-128"/>
              </a:rPr>
              <a:t>アプリ</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を返します。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Web</a:t>
            </a:r>
            <a:r>
              <a:rPr kumimoji="1" lang="ja-JP" altLang="en-US" sz="2000" dirty="0">
                <a:latin typeface="Meiryo UI" panose="020B0604030504040204" pitchFamily="50" charset="-128"/>
                <a:ea typeface="Meiryo UI" panose="020B0604030504040204" pitchFamily="50" charset="-128"/>
              </a:rPr>
              <a:t>アプリが画面遷移をコントロールします。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A2894D2-F72D-497E-AACF-B58BF7F898A3}"/>
              </a:ext>
            </a:extLst>
          </p:cNvPr>
          <p:cNvSpPr txBox="1"/>
          <p:nvPr/>
        </p:nvSpPr>
        <p:spPr>
          <a:xfrm>
            <a:off x="8743950" y="6079063"/>
            <a:ext cx="3448050"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アイコンは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FLAT</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ICON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 </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DESIGN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http://flat-icon-design.com/</a:t>
            </a:r>
          </a:p>
        </p:txBody>
      </p:sp>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HTML</a:t>
            </a: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Web</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endParaRPr kumimoji="1" lang="en-US" altLang="ja-JP" sz="20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4D4717-9FE2-494B-B4A9-5D87F775B86C}"/>
              </a:ext>
            </a:extLst>
          </p:cNvPr>
          <p:cNvSpPr>
            <a:spLocks noGrp="1"/>
          </p:cNvSpPr>
          <p:nvPr>
            <p:ph type="sldNum" sz="quarter" idx="12"/>
          </p:nvPr>
        </p:nvSpPr>
        <p:spPr/>
        <p:txBody>
          <a:bodyPr/>
          <a:lstStyle/>
          <a:p>
            <a:fld id="{A783C381-2822-4F05-8A88-66F73725CF2D}" type="slidenum">
              <a:rPr kumimoji="1" lang="ja-JP" altLang="en-US" smtClean="0"/>
              <a:t>13</a:t>
            </a:fld>
            <a:endParaRPr kumimoji="1" lang="ja-JP" altLang="en-US"/>
          </a:p>
        </p:txBody>
      </p:sp>
    </p:spTree>
    <p:extLst>
      <p:ext uri="{BB962C8B-B14F-4D97-AF65-F5344CB8AC3E}">
        <p14:creationId xmlns:p14="http://schemas.microsoft.com/office/powerpoint/2010/main" val="19430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になると</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リクエストするとデータが返ってきます。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が画面遷移をコントロールします。</a:t>
            </a:r>
            <a:endParaRPr kumimoji="1" lang="en-US" altLang="ja-JP" sz="2000" dirty="0">
              <a:latin typeface="Meiryo UI" panose="020B0604030504040204" pitchFamily="50" charset="-128"/>
              <a:ea typeface="Meiryo UI" panose="020B0604030504040204" pitchFamily="50" charset="-128"/>
            </a:endParaRPr>
          </a:p>
        </p:txBody>
      </p:sp>
      <p:pic>
        <p:nvPicPr>
          <p:cNvPr id="1028" name="Picture 4" descr="サーバーのアイコン素材">
            <a:extLst>
              <a:ext uri="{FF2B5EF4-FFF2-40B4-BE49-F238E27FC236}">
                <a16:creationId xmlns:a16="http://schemas.microsoft.com/office/drawing/2014/main" id="{AC7240A1-3088-4FA8-A4AE-7BECDD1E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89" y="2816249"/>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ページのブラウザウィンドウアイコン素材">
            <a:extLst>
              <a:ext uri="{FF2B5EF4-FFF2-40B4-BE49-F238E27FC236}">
                <a16:creationId xmlns:a16="http://schemas.microsoft.com/office/drawing/2014/main" id="{D315D335-7C8E-4F32-9288-05A71E596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054" y="2821329"/>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6CEF37FB-7EBB-4C9F-8EA4-0B10BD30152D}"/>
              </a:ext>
            </a:extLst>
          </p:cNvPr>
          <p:cNvCxnSpPr>
            <a:cxnSpLocks/>
          </p:cNvCxnSpPr>
          <p:nvPr/>
        </p:nvCxnSpPr>
        <p:spPr>
          <a:xfrm>
            <a:off x="5120640" y="3058160"/>
            <a:ext cx="222504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78575F-859A-4F7D-ACF9-0C487954043F}"/>
              </a:ext>
            </a:extLst>
          </p:cNvPr>
          <p:cNvSpPr txBox="1"/>
          <p:nvPr/>
        </p:nvSpPr>
        <p:spPr>
          <a:xfrm>
            <a:off x="5758190" y="2616051"/>
            <a:ext cx="997667"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latin typeface="Meiryo UI" panose="020B0604030504040204" pitchFamily="50" charset="-128"/>
                <a:ea typeface="Meiryo UI" panose="020B0604030504040204" pitchFamily="50" charset="-128"/>
              </a:rPr>
              <a:t>リクエスト</a:t>
            </a:r>
            <a:endParaRPr kumimoji="1" lang="en-US" altLang="ja-JP" sz="2000" dirty="0">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D890EA-2683-48BD-81D9-311C9A4A42CB}"/>
              </a:ext>
            </a:extLst>
          </p:cNvPr>
          <p:cNvCxnSpPr>
            <a:cxnSpLocks/>
          </p:cNvCxnSpPr>
          <p:nvPr/>
        </p:nvCxnSpPr>
        <p:spPr>
          <a:xfrm flipH="1">
            <a:off x="5080000" y="3911600"/>
            <a:ext cx="2265680" cy="0"/>
          </a:xfrm>
          <a:prstGeom prst="straightConnector1">
            <a:avLst/>
          </a:prstGeom>
          <a:ln w="76200">
            <a:solidFill>
              <a:schemeClr val="bg1">
                <a:lumMod val="65000"/>
              </a:schemeClr>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3FCCD3D-FDD3-4426-AE7D-A122DDC6F898}"/>
              </a:ext>
            </a:extLst>
          </p:cNvPr>
          <p:cNvSpPr txBox="1"/>
          <p:nvPr/>
        </p:nvSpPr>
        <p:spPr>
          <a:xfrm>
            <a:off x="5809533" y="3469491"/>
            <a:ext cx="845042" cy="358688"/>
          </a:xfrm>
          <a:prstGeom prst="rect">
            <a:avLst/>
          </a:prstGeom>
          <a:noFill/>
        </p:spPr>
        <p:txBody>
          <a:bodyPr wrap="square" lIns="0" tIns="0" rIns="0" bIns="0" rtlCol="0" anchor="ctr" anchorCtr="0">
            <a:spAutoFit/>
          </a:bodyPr>
          <a:lstStyle/>
          <a:p>
            <a:pPr algn="ct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データ</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13" name="吹き出し: 角を丸めた四角形 12">
            <a:extLst>
              <a:ext uri="{FF2B5EF4-FFF2-40B4-BE49-F238E27FC236}">
                <a16:creationId xmlns:a16="http://schemas.microsoft.com/office/drawing/2014/main" id="{57128FAD-CDBC-4503-B2B4-C326CE5C7502}"/>
              </a:ext>
            </a:extLst>
          </p:cNvPr>
          <p:cNvSpPr/>
          <p:nvPr/>
        </p:nvSpPr>
        <p:spPr>
          <a:xfrm>
            <a:off x="9380740" y="2946400"/>
            <a:ext cx="2169623" cy="833120"/>
          </a:xfrm>
          <a:prstGeom prst="wedgeRoundRectCallout">
            <a:avLst>
              <a:gd name="adj1" fmla="val -62737"/>
              <a:gd name="adj2" fmla="val 24695"/>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何か処理する</a:t>
            </a:r>
          </a:p>
        </p:txBody>
      </p:sp>
      <p:sp>
        <p:nvSpPr>
          <p:cNvPr id="15" name="テキスト ボックス 14">
            <a:extLst>
              <a:ext uri="{FF2B5EF4-FFF2-40B4-BE49-F238E27FC236}">
                <a16:creationId xmlns:a16="http://schemas.microsoft.com/office/drawing/2014/main" id="{8B0E0B4D-BA04-49B8-B8EB-6BAC3A561529}"/>
              </a:ext>
            </a:extLst>
          </p:cNvPr>
          <p:cNvSpPr txBox="1"/>
          <p:nvPr/>
        </p:nvSpPr>
        <p:spPr>
          <a:xfrm>
            <a:off x="7395569"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9C4B0457-A8A0-4E8E-95CB-68F401BD2F06}"/>
              </a:ext>
            </a:extLst>
          </p:cNvPr>
          <p:cNvSpPr/>
          <p:nvPr/>
        </p:nvSpPr>
        <p:spPr>
          <a:xfrm>
            <a:off x="9347200" y="1838853"/>
            <a:ext cx="2169623" cy="833120"/>
          </a:xfrm>
          <a:prstGeom prst="wedgeRoundRectCallout">
            <a:avLst>
              <a:gd name="adj1" fmla="val -60310"/>
              <a:gd name="adj2" fmla="val 3445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リクエストに応じた</a:t>
            </a:r>
            <a:endParaRPr kumimoji="1" lang="en-US" altLang="ja-JP" sz="2000" dirty="0">
              <a:solidFill>
                <a:schemeClr val="bg1">
                  <a:lumMod val="75000"/>
                </a:schemeClr>
              </a:solidFill>
              <a:latin typeface="Meiryo UI" panose="020B0604030504040204" pitchFamily="50" charset="-128"/>
              <a:ea typeface="Meiryo UI" panose="020B0604030504040204" pitchFamily="50" charset="-128"/>
            </a:endParaRPr>
          </a:p>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処理を呼び出す</a:t>
            </a:r>
          </a:p>
        </p:txBody>
      </p:sp>
      <p:sp>
        <p:nvSpPr>
          <p:cNvPr id="28" name="吹き出し: 角を丸めた四角形 27">
            <a:extLst>
              <a:ext uri="{FF2B5EF4-FFF2-40B4-BE49-F238E27FC236}">
                <a16:creationId xmlns:a16="http://schemas.microsoft.com/office/drawing/2014/main" id="{C9C94801-BC49-4829-9844-4425A054794B}"/>
              </a:ext>
            </a:extLst>
          </p:cNvPr>
          <p:cNvSpPr/>
          <p:nvPr/>
        </p:nvSpPr>
        <p:spPr>
          <a:xfrm>
            <a:off x="9380740" y="4075662"/>
            <a:ext cx="2169623" cy="833120"/>
          </a:xfrm>
          <a:prstGeom prst="wedgeRoundRectCallout">
            <a:avLst>
              <a:gd name="adj1" fmla="val -63223"/>
              <a:gd name="adj2" fmla="val -35061"/>
              <a:gd name="adj3" fmla="val 16667"/>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処理結果に応じた</a:t>
            </a:r>
            <a:r>
              <a:rPr kumimoji="1" lang="en-US" altLang="ja-JP" sz="2000" dirty="0">
                <a:solidFill>
                  <a:schemeClr val="bg1">
                    <a:lumMod val="75000"/>
                  </a:schemeClr>
                </a:solidFill>
                <a:latin typeface="Meiryo UI" panose="020B0604030504040204" pitchFamily="50" charset="-128"/>
                <a:ea typeface="Meiryo UI" panose="020B0604030504040204" pitchFamily="50" charset="-128"/>
              </a:rPr>
              <a:t>HTML</a:t>
            </a:r>
            <a:r>
              <a:rPr kumimoji="1" lang="ja-JP" altLang="en-US" sz="2000" dirty="0">
                <a:solidFill>
                  <a:schemeClr val="bg1">
                    <a:lumMod val="75000"/>
                  </a:schemeClr>
                </a:solidFill>
                <a:latin typeface="Meiryo UI" panose="020B0604030504040204" pitchFamily="50" charset="-128"/>
                <a:ea typeface="Meiryo UI" panose="020B0604030504040204" pitchFamily="50" charset="-128"/>
              </a:rPr>
              <a:t>を作る</a:t>
            </a:r>
          </a:p>
        </p:txBody>
      </p:sp>
      <p:sp>
        <p:nvSpPr>
          <p:cNvPr id="1029" name="吹き出し: 角を丸めた四角形 1028">
            <a:extLst>
              <a:ext uri="{FF2B5EF4-FFF2-40B4-BE49-F238E27FC236}">
                <a16:creationId xmlns:a16="http://schemas.microsoft.com/office/drawing/2014/main" id="{9037DD94-C86A-4E08-A682-397CF2DD1D7B}"/>
              </a:ext>
            </a:extLst>
          </p:cNvPr>
          <p:cNvSpPr/>
          <p:nvPr/>
        </p:nvSpPr>
        <p:spPr>
          <a:xfrm>
            <a:off x="784593" y="2420417"/>
            <a:ext cx="2169623" cy="833120"/>
          </a:xfrm>
          <a:prstGeom prst="wedgeRoundRectCallout">
            <a:avLst>
              <a:gd name="adj1" fmla="val 63785"/>
              <a:gd name="adj2" fmla="val 40549"/>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操作に応じた</a:t>
            </a:r>
            <a:endParaRPr kumimoji="1" lang="en-US" altLang="ja-JP" sz="2000" dirty="0">
              <a:solidFill>
                <a:schemeClr val="tx1"/>
              </a:solidFill>
              <a:latin typeface="Meiryo UI" panose="020B0604030504040204" pitchFamily="50" charset="-128"/>
              <a:ea typeface="Meiryo UI" panose="020B0604030504040204" pitchFamily="50" charset="-128"/>
            </a:endParaRPr>
          </a:p>
          <a:p>
            <a:r>
              <a:rPr kumimoji="1" lang="ja-JP" altLang="en-US" sz="2000" dirty="0">
                <a:solidFill>
                  <a:schemeClr val="tx1"/>
                </a:solidFill>
                <a:latin typeface="Meiryo UI" panose="020B0604030504040204" pitchFamily="50" charset="-128"/>
                <a:ea typeface="Meiryo UI" panose="020B0604030504040204" pitchFamily="50" charset="-128"/>
              </a:rPr>
              <a:t>処理を呼び出す</a:t>
            </a:r>
          </a:p>
        </p:txBody>
      </p:sp>
      <p:sp>
        <p:nvSpPr>
          <p:cNvPr id="1031" name="吹き出し: 角を丸めた四角形 1030">
            <a:extLst>
              <a:ext uri="{FF2B5EF4-FFF2-40B4-BE49-F238E27FC236}">
                <a16:creationId xmlns:a16="http://schemas.microsoft.com/office/drawing/2014/main" id="{752792F5-29EA-47A3-9109-BE03BB8B07B2}"/>
              </a:ext>
            </a:extLst>
          </p:cNvPr>
          <p:cNvSpPr/>
          <p:nvPr/>
        </p:nvSpPr>
        <p:spPr>
          <a:xfrm>
            <a:off x="771338" y="3551942"/>
            <a:ext cx="2169623" cy="833120"/>
          </a:xfrm>
          <a:prstGeom prst="wedgeRoundRectCallout">
            <a:avLst>
              <a:gd name="adj1" fmla="val 61809"/>
              <a:gd name="adj2" fmla="val -52134"/>
              <a:gd name="adj3" fmla="val 16667"/>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Meiryo UI" panose="020B0604030504040204" pitchFamily="50" charset="-128"/>
                <a:ea typeface="Meiryo UI" panose="020B0604030504040204" pitchFamily="50" charset="-128"/>
              </a:rPr>
              <a:t>処理結果に応じた</a:t>
            </a:r>
            <a:r>
              <a:rPr kumimoji="1" lang="en-US" altLang="ja-JP" sz="2000" dirty="0">
                <a:solidFill>
                  <a:schemeClr val="tx1"/>
                </a:solidFill>
                <a:latin typeface="Meiryo UI" panose="020B0604030504040204" pitchFamily="50" charset="-128"/>
                <a:ea typeface="Meiryo UI" panose="020B0604030504040204" pitchFamily="50" charset="-128"/>
              </a:rPr>
              <a:t>HTML</a:t>
            </a:r>
            <a:r>
              <a:rPr kumimoji="1" lang="ja-JP" altLang="en-US" sz="2000" dirty="0">
                <a:solidFill>
                  <a:schemeClr val="tx1"/>
                </a:solidFill>
                <a:latin typeface="Meiryo UI" panose="020B0604030504040204" pitchFamily="50" charset="-128"/>
                <a:ea typeface="Meiryo UI" panose="020B0604030504040204" pitchFamily="50" charset="-128"/>
              </a:rPr>
              <a:t>を作る</a:t>
            </a:r>
          </a:p>
        </p:txBody>
      </p:sp>
      <p:sp>
        <p:nvSpPr>
          <p:cNvPr id="1032" name="テキスト ボックス 1031">
            <a:extLst>
              <a:ext uri="{FF2B5EF4-FFF2-40B4-BE49-F238E27FC236}">
                <a16:creationId xmlns:a16="http://schemas.microsoft.com/office/drawing/2014/main" id="{B6830F43-C564-4EE9-8194-8681A9375C23}"/>
              </a:ext>
            </a:extLst>
          </p:cNvPr>
          <p:cNvSpPr txBox="1"/>
          <p:nvPr/>
        </p:nvSpPr>
        <p:spPr>
          <a:xfrm>
            <a:off x="3194050" y="4077286"/>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65345A-ED9F-46D6-937B-9F4B7D73AF39}"/>
              </a:ext>
            </a:extLst>
          </p:cNvPr>
          <p:cNvSpPr>
            <a:spLocks noGrp="1"/>
          </p:cNvSpPr>
          <p:nvPr>
            <p:ph type="sldNum" sz="quarter" idx="12"/>
          </p:nvPr>
        </p:nvSpPr>
        <p:spPr/>
        <p:txBody>
          <a:bodyPr/>
          <a:lstStyle/>
          <a:p>
            <a:fld id="{A783C381-2822-4F05-8A88-66F73725CF2D}" type="slidenum">
              <a:rPr kumimoji="1" lang="ja-JP" altLang="en-US" smtClean="0"/>
              <a:t>14</a:t>
            </a:fld>
            <a:endParaRPr kumimoji="1" lang="ja-JP" altLang="en-US"/>
          </a:p>
        </p:txBody>
      </p:sp>
    </p:spTree>
    <p:extLst>
      <p:ext uri="{BB962C8B-B14F-4D97-AF65-F5344CB8AC3E}">
        <p14:creationId xmlns:p14="http://schemas.microsoft.com/office/powerpoint/2010/main" val="3469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Single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Page</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Application</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を駆使して単一ページでアプリケーションを実現します。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E369FB7E-EA53-4BEF-99DD-75A6142A8ED6}"/>
              </a:ext>
            </a:extLst>
          </p:cNvPr>
          <p:cNvPicPr>
            <a:picLocks noChangeAspect="1"/>
          </p:cNvPicPr>
          <p:nvPr/>
        </p:nvPicPr>
        <p:blipFill>
          <a:blip r:embed="rId3"/>
          <a:stretch>
            <a:fillRect/>
          </a:stretch>
        </p:blipFill>
        <p:spPr>
          <a:xfrm>
            <a:off x="2293526" y="2333848"/>
            <a:ext cx="5120791" cy="3426871"/>
          </a:xfrm>
          <a:prstGeom prst="rect">
            <a:avLst/>
          </a:prstGeom>
          <a:ln>
            <a:noFill/>
          </a:ln>
          <a:effectLst/>
        </p:spPr>
      </p:pic>
      <p:sp>
        <p:nvSpPr>
          <p:cNvPr id="2" name="テキスト ボックス 1">
            <a:extLst>
              <a:ext uri="{FF2B5EF4-FFF2-40B4-BE49-F238E27FC236}">
                <a16:creationId xmlns:a16="http://schemas.microsoft.com/office/drawing/2014/main" id="{867F91D1-D9AD-4063-ABF6-56786627E796}"/>
              </a:ext>
            </a:extLst>
          </p:cNvPr>
          <p:cNvSpPr txBox="1"/>
          <p:nvPr/>
        </p:nvSpPr>
        <p:spPr>
          <a:xfrm>
            <a:off x="2103082" y="5760719"/>
            <a:ext cx="5501677"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Pocket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で左側のメニューを選ぶとコンテンツ部分だけ再描画されます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矢印: 右 3">
            <a:extLst>
              <a:ext uri="{FF2B5EF4-FFF2-40B4-BE49-F238E27FC236}">
                <a16:creationId xmlns:a16="http://schemas.microsoft.com/office/drawing/2014/main" id="{37A1CA19-2436-4BF5-B840-AE131D89C317}"/>
              </a:ext>
            </a:extLst>
          </p:cNvPr>
          <p:cNvSpPr/>
          <p:nvPr/>
        </p:nvSpPr>
        <p:spPr>
          <a:xfrm rot="2071265">
            <a:off x="1958530" y="347296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A8F95B57-FC31-428B-BA92-009866452597}"/>
              </a:ext>
            </a:extLst>
          </p:cNvPr>
          <p:cNvSpPr/>
          <p:nvPr/>
        </p:nvSpPr>
        <p:spPr>
          <a:xfrm rot="8180439">
            <a:off x="6307989" y="285557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3A5401B4-1DAB-4CD0-B320-943EF252D8CA}"/>
              </a:ext>
            </a:extLst>
          </p:cNvPr>
          <p:cNvSpPr>
            <a:spLocks noGrp="1"/>
          </p:cNvSpPr>
          <p:nvPr>
            <p:ph type="sldNum" sz="quarter" idx="12"/>
          </p:nvPr>
        </p:nvSpPr>
        <p:spPr/>
        <p:txBody>
          <a:bodyPr/>
          <a:lstStyle/>
          <a:p>
            <a:fld id="{A783C381-2822-4F05-8A88-66F73725CF2D}" type="slidenum">
              <a:rPr kumimoji="1" lang="ja-JP" altLang="en-US" smtClean="0"/>
              <a:t>15</a:t>
            </a:fld>
            <a:endParaRPr kumimoji="1" lang="ja-JP" altLang="en-US"/>
          </a:p>
        </p:txBody>
      </p:sp>
    </p:spTree>
    <p:extLst>
      <p:ext uri="{BB962C8B-B14F-4D97-AF65-F5344CB8AC3E}">
        <p14:creationId xmlns:p14="http://schemas.microsoft.com/office/powerpoint/2010/main" val="421727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から作るのは相当大変なので</a:t>
            </a: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を作るためのフレームワークです。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画面部品</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＝コンポーネント</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、イベントハンドリング、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状態保持、画面遷移</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＝ルーティング</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など、</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作成に必要な仕組みを提供してくれます。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日本語の公式サイトもあります。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とても分かり易いです。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E08C330-89D7-4D52-878B-76B2406AB43E}"/>
              </a:ext>
            </a:extLst>
          </p:cNvPr>
          <p:cNvPicPr>
            <a:picLocks noChangeAspect="1"/>
          </p:cNvPicPr>
          <p:nvPr/>
        </p:nvPicPr>
        <p:blipFill rotWithShape="1">
          <a:blip r:embed="rId4"/>
          <a:srcRect l="9781" t="9532" r="10479" b="11976"/>
          <a:stretch/>
        </p:blipFill>
        <p:spPr>
          <a:xfrm>
            <a:off x="7303356" y="1596903"/>
            <a:ext cx="3753022" cy="3664194"/>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React</a:t>
            </a:r>
            <a:endParaRPr kumimoji="1" lang="ja-JP" altLang="en-US" sz="28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A2894D2-F72D-497E-AACF-B58BF7F898A3}"/>
              </a:ext>
            </a:extLst>
          </p:cNvPr>
          <p:cNvSpPr txBox="1"/>
          <p:nvPr/>
        </p:nvSpPr>
        <p:spPr>
          <a:xfrm>
            <a:off x="9282793" y="6079063"/>
            <a:ext cx="2909207"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ソースコードは</a:t>
            </a: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carbon</a:t>
            </a: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https://carbon.now.sh/</a:t>
            </a:r>
          </a:p>
        </p:txBody>
      </p:sp>
      <p:sp>
        <p:nvSpPr>
          <p:cNvPr id="4" name="テキスト ボックス 3">
            <a:extLst>
              <a:ext uri="{FF2B5EF4-FFF2-40B4-BE49-F238E27FC236}">
                <a16:creationId xmlns:a16="http://schemas.microsoft.com/office/drawing/2014/main" id="{A38AA604-F875-4146-8036-8568E14F3D32}"/>
              </a:ext>
            </a:extLst>
          </p:cNvPr>
          <p:cNvSpPr txBox="1"/>
          <p:nvPr/>
        </p:nvSpPr>
        <p:spPr>
          <a:xfrm>
            <a:off x="7550160" y="5128416"/>
            <a:ext cx="3259414" cy="348493"/>
          </a:xfrm>
          <a:prstGeom prst="rect">
            <a:avLst/>
          </a:prstGeom>
          <a:noFill/>
        </p:spPr>
        <p:txBody>
          <a:bodyPr wrap="square" lIns="0" tIns="0" rIns="0" bIns="0" rtlCol="0" anchor="t" anchorCtr="0">
            <a:spAutoFit/>
          </a:bodyPr>
          <a:lstStyle/>
          <a:p>
            <a:pPr algn="ctr">
              <a:lnSpc>
                <a:spcPts val="32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Hello,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 </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world</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」と出す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React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のコード</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E54940-4289-4178-BB3B-FA7380C49772}"/>
              </a:ext>
            </a:extLst>
          </p:cNvPr>
          <p:cNvSpPr>
            <a:spLocks noGrp="1"/>
          </p:cNvSpPr>
          <p:nvPr>
            <p:ph type="sldNum" sz="quarter" idx="12"/>
          </p:nvPr>
        </p:nvSpPr>
        <p:spPr/>
        <p:txBody>
          <a:bodyPr/>
          <a:lstStyle/>
          <a:p>
            <a:fld id="{A783C381-2822-4F05-8A88-66F73725CF2D}" type="slidenum">
              <a:rPr kumimoji="1" lang="ja-JP" altLang="en-US" smtClean="0"/>
              <a:t>16</a:t>
            </a:fld>
            <a:endParaRPr kumimoji="1" lang="ja-JP" altLang="en-US"/>
          </a:p>
        </p:txBody>
      </p:sp>
      <p:sp>
        <p:nvSpPr>
          <p:cNvPr id="7" name="矢印: 右 6">
            <a:extLst>
              <a:ext uri="{FF2B5EF4-FFF2-40B4-BE49-F238E27FC236}">
                <a16:creationId xmlns:a16="http://schemas.microsoft.com/office/drawing/2014/main" id="{DB63664B-57D3-436A-9B65-88C991A5B4E3}"/>
              </a:ext>
            </a:extLst>
          </p:cNvPr>
          <p:cNvSpPr/>
          <p:nvPr/>
        </p:nvSpPr>
        <p:spPr>
          <a:xfrm rot="14005723">
            <a:off x="10269972" y="385286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65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TypeScript</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の大部分は</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で作ります。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は型がないので苦労します。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動かすまで間違いに気づけないです。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少しでも苦労を和らげたいので</a:t>
            </a:r>
            <a:r>
              <a:rPr kumimoji="1" lang="en-US" altLang="ja-JP" sz="2000" dirty="0">
                <a:highlight>
                  <a:srgbClr val="FFFF00"/>
                </a:highlight>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を使い、</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に型を導入します。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学習コストに見合うだけの恩恵を受けられます。</a:t>
            </a:r>
            <a:endParaRPr kumimoji="1" lang="en-US" altLang="ja-JP" sz="2000" dirty="0">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461FEBFC-636E-4D48-AFD3-3AE3E1E9DAFF}"/>
              </a:ext>
            </a:extLst>
          </p:cNvPr>
          <p:cNvPicPr>
            <a:picLocks noChangeAspect="1"/>
          </p:cNvPicPr>
          <p:nvPr/>
        </p:nvPicPr>
        <p:blipFill rotWithShape="1">
          <a:blip r:embed="rId3"/>
          <a:srcRect l="6791" t="8000" r="6110" b="7408"/>
          <a:stretch/>
        </p:blipFill>
        <p:spPr>
          <a:xfrm>
            <a:off x="6344921" y="1308543"/>
            <a:ext cx="5440681" cy="4861703"/>
          </a:xfrm>
          <a:prstGeom prst="rect">
            <a:avLst/>
          </a:prstGeom>
        </p:spPr>
      </p:pic>
      <p:sp>
        <p:nvSpPr>
          <p:cNvPr id="2" name="テキスト ボックス 1">
            <a:extLst>
              <a:ext uri="{FF2B5EF4-FFF2-40B4-BE49-F238E27FC236}">
                <a16:creationId xmlns:a16="http://schemas.microsoft.com/office/drawing/2014/main" id="{471C7601-D38E-427A-8AD9-D60762A2D48C}"/>
              </a:ext>
            </a:extLst>
          </p:cNvPr>
          <p:cNvSpPr txBox="1"/>
          <p:nvPr/>
        </p:nvSpPr>
        <p:spPr>
          <a:xfrm>
            <a:off x="6644595" y="5995999"/>
            <a:ext cx="4436100"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TypeScript</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で型を定義しているコード（</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部分）</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B4437A9-2B25-4129-AC94-587884DB2CDB}"/>
              </a:ext>
            </a:extLst>
          </p:cNvPr>
          <p:cNvSpPr>
            <a:spLocks noGrp="1"/>
          </p:cNvSpPr>
          <p:nvPr>
            <p:ph type="sldNum" sz="quarter" idx="12"/>
          </p:nvPr>
        </p:nvSpPr>
        <p:spPr/>
        <p:txBody>
          <a:bodyPr/>
          <a:lstStyle/>
          <a:p>
            <a:fld id="{A783C381-2822-4F05-8A88-66F73725CF2D}" type="slidenum">
              <a:rPr kumimoji="1" lang="ja-JP" altLang="en-US" smtClean="0"/>
              <a:t>17</a:t>
            </a:fld>
            <a:endParaRPr kumimoji="1" lang="ja-JP" altLang="en-US"/>
          </a:p>
        </p:txBody>
      </p:sp>
      <p:sp>
        <p:nvSpPr>
          <p:cNvPr id="8" name="矢印: 右 7">
            <a:extLst>
              <a:ext uri="{FF2B5EF4-FFF2-40B4-BE49-F238E27FC236}">
                <a16:creationId xmlns:a16="http://schemas.microsoft.com/office/drawing/2014/main" id="{EA16DAA9-0909-4150-B991-9D6CA39CB69F}"/>
              </a:ext>
            </a:extLst>
          </p:cNvPr>
          <p:cNvSpPr/>
          <p:nvPr/>
        </p:nvSpPr>
        <p:spPr>
          <a:xfrm rot="8556931">
            <a:off x="7964518" y="172485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672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Visual</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Studio</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Code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の恩恵を受けるため</a:t>
            </a:r>
            <a:r>
              <a:rPr kumimoji="1" lang="en-US" altLang="ja-JP" sz="2000" dirty="0">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を使います。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型に基づいてコード補完や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コードの間違いを教えてくれます。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5006823" y="6175400"/>
            <a:ext cx="6207211" cy="348493"/>
          </a:xfrm>
          <a:prstGeom prst="rect">
            <a:avLst/>
          </a:prstGeom>
          <a:noFill/>
        </p:spPr>
        <p:txBody>
          <a:bodyPr wrap="square" lIns="0" tIns="0" rIns="0" bIns="0" rtlCol="0" anchor="t" anchorCtr="0">
            <a:spAutoFit/>
          </a:bodyPr>
          <a:lstStyle/>
          <a:p>
            <a:pPr algn="ctr">
              <a:lnSpc>
                <a:spcPts val="3200"/>
              </a:lnSpc>
            </a:pP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のプロパティがコード補完されます。</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number</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型も分かってます</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024086E-6F5E-49D8-A899-1FE04DE7B7E1}"/>
              </a:ext>
            </a:extLst>
          </p:cNvPr>
          <p:cNvPicPr>
            <a:picLocks noChangeAspect="1"/>
          </p:cNvPicPr>
          <p:nvPr/>
        </p:nvPicPr>
        <p:blipFill rotWithShape="1">
          <a:blip r:embed="rId3"/>
          <a:srcRect l="6343" t="19081" r="8980" b="20833"/>
          <a:stretch/>
        </p:blipFill>
        <p:spPr>
          <a:xfrm>
            <a:off x="4526306" y="2054692"/>
            <a:ext cx="7168243" cy="4120708"/>
          </a:xfrm>
          <a:prstGeom prst="rect">
            <a:avLst/>
          </a:prstGeom>
        </p:spPr>
      </p:pic>
      <p:sp>
        <p:nvSpPr>
          <p:cNvPr id="2" name="スライド番号プレースホルダー 1">
            <a:extLst>
              <a:ext uri="{FF2B5EF4-FFF2-40B4-BE49-F238E27FC236}">
                <a16:creationId xmlns:a16="http://schemas.microsoft.com/office/drawing/2014/main" id="{CFE958B4-5101-44D8-809B-0C10BA7B8055}"/>
              </a:ext>
            </a:extLst>
          </p:cNvPr>
          <p:cNvSpPr>
            <a:spLocks noGrp="1"/>
          </p:cNvSpPr>
          <p:nvPr>
            <p:ph type="sldNum" sz="quarter" idx="12"/>
          </p:nvPr>
        </p:nvSpPr>
        <p:spPr/>
        <p:txBody>
          <a:bodyPr/>
          <a:lstStyle/>
          <a:p>
            <a:fld id="{A783C381-2822-4F05-8A88-66F73725CF2D}" type="slidenum">
              <a:rPr kumimoji="1" lang="ja-JP" altLang="en-US" smtClean="0"/>
              <a:t>18</a:t>
            </a:fld>
            <a:endParaRPr kumimoji="1" lang="ja-JP" altLang="en-US"/>
          </a:p>
        </p:txBody>
      </p:sp>
      <p:sp>
        <p:nvSpPr>
          <p:cNvPr id="5" name="矢印: 右 4">
            <a:extLst>
              <a:ext uri="{FF2B5EF4-FFF2-40B4-BE49-F238E27FC236}">
                <a16:creationId xmlns:a16="http://schemas.microsoft.com/office/drawing/2014/main" id="{C93EF015-FF4E-454C-BA41-96B9473D6B62}"/>
              </a:ext>
            </a:extLst>
          </p:cNvPr>
          <p:cNvSpPr/>
          <p:nvPr/>
        </p:nvSpPr>
        <p:spPr>
          <a:xfrm rot="7665746">
            <a:off x="7779538" y="456622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61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と</a:t>
            </a:r>
            <a:r>
              <a:rPr kumimoji="1" lang="en-US" altLang="ja-JP" sz="2800" b="1" dirty="0">
                <a:latin typeface="Meiryo UI" panose="020B0604030504040204" pitchFamily="50" charset="-128"/>
                <a:ea typeface="Meiryo UI" panose="020B0604030504040204" pitchFamily="50" charset="-128"/>
              </a:rPr>
              <a:t>REST</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の並行開発？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86139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が独立しているのでうれしい面が多々ありますが、</a:t>
            </a:r>
            <a:r>
              <a:rPr kumimoji="1" lang="ja-JP" altLang="en-US" sz="2000" dirty="0">
                <a:highlight>
                  <a:srgbClr val="FFFF00"/>
                </a:highlight>
                <a:latin typeface="Meiryo UI" panose="020B0604030504040204" pitchFamily="50" charset="-128"/>
                <a:ea typeface="Meiryo UI" panose="020B0604030504040204" pitchFamily="50" charset="-128"/>
              </a:rPr>
              <a:t>並行して開発するのが難しく</a:t>
            </a:r>
            <a:r>
              <a:rPr kumimoji="1" lang="ja-JP" altLang="en-US" sz="2000" dirty="0">
                <a:latin typeface="Meiryo UI" panose="020B0604030504040204" pitchFamily="50" charset="-128"/>
                <a:ea typeface="Meiryo UI" panose="020B0604030504040204" pitchFamily="50" charset="-128"/>
              </a:rPr>
              <a:t>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がないと</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が動かせない？</a:t>
            </a:r>
            <a:endParaRPr kumimoji="1" lang="en-US" altLang="ja-JP" sz="2000" dirty="0">
              <a:latin typeface="Meiryo UI" panose="020B0604030504040204" pitchFamily="50" charset="-128"/>
              <a:ea typeface="Meiryo UI" panose="020B0604030504040204" pitchFamily="50" charset="-128"/>
            </a:endParaRPr>
          </a:p>
        </p:txBody>
      </p:sp>
      <p:pic>
        <p:nvPicPr>
          <p:cNvPr id="25" name="Picture 4" descr="サーバーのアイコン素材">
            <a:extLst>
              <a:ext uri="{FF2B5EF4-FFF2-40B4-BE49-F238E27FC236}">
                <a16:creationId xmlns:a16="http://schemas.microsoft.com/office/drawing/2014/main" id="{18296046-5DB4-42E7-8073-462D0C99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2541983"/>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B28942D6-A5AE-4402-B1BE-F90006F8CA36}"/>
              </a:ext>
            </a:extLst>
          </p:cNvPr>
          <p:cNvSpPr txBox="1"/>
          <p:nvPr/>
        </p:nvSpPr>
        <p:spPr>
          <a:xfrm>
            <a:off x="8584191" y="3681089"/>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en-US" altLang="ja-JP" sz="2000" dirty="0">
                <a:latin typeface="Meiryo UI" panose="020B0604030504040204" pitchFamily="50" charset="-128"/>
                <a:ea typeface="Meiryo UI" panose="020B0604030504040204" pitchFamily="50" charset="-128"/>
              </a:rPr>
              <a:t>(API)</a:t>
            </a:r>
          </a:p>
        </p:txBody>
      </p:sp>
      <p:pic>
        <p:nvPicPr>
          <p:cNvPr id="27" name="Picture 6" descr="WEBページのブラウザウィンドウアイコン素材">
            <a:extLst>
              <a:ext uri="{FF2B5EF4-FFF2-40B4-BE49-F238E27FC236}">
                <a16:creationId xmlns:a16="http://schemas.microsoft.com/office/drawing/2014/main" id="{E10D30C9-1D2A-476C-8163-CA9249524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8DA66892-9171-44CF-A49B-E67DC87DA419}"/>
              </a:ext>
            </a:extLst>
          </p:cNvPr>
          <p:cNvCxnSpPr>
            <a:cxnSpLocks/>
          </p:cNvCxnSpPr>
          <p:nvPr/>
        </p:nvCxnSpPr>
        <p:spPr>
          <a:xfrm>
            <a:off x="4128094" y="3276669"/>
            <a:ext cx="4619274" cy="0"/>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F8CF63-8AAA-4EC1-9E28-0778976B4512}"/>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E2623F6-4852-4C48-A180-5501D7647B9B}"/>
              </a:ext>
            </a:extLst>
          </p:cNvPr>
          <p:cNvSpPr>
            <a:spLocks noGrp="1"/>
          </p:cNvSpPr>
          <p:nvPr>
            <p:ph type="sldNum" sz="quarter" idx="12"/>
          </p:nvPr>
        </p:nvSpPr>
        <p:spPr/>
        <p:txBody>
          <a:bodyPr/>
          <a:lstStyle/>
          <a:p>
            <a:fld id="{A783C381-2822-4F05-8A88-66F73725CF2D}" type="slidenum">
              <a:rPr kumimoji="1" lang="ja-JP" altLang="en-US" smtClean="0"/>
              <a:t>19</a:t>
            </a:fld>
            <a:endParaRPr kumimoji="1" lang="ja-JP" altLang="en-US"/>
          </a:p>
        </p:txBody>
      </p:sp>
    </p:spTree>
    <p:extLst>
      <p:ext uri="{BB962C8B-B14F-4D97-AF65-F5344CB8AC3E}">
        <p14:creationId xmlns:p14="http://schemas.microsoft.com/office/powerpoint/2010/main" val="310764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ハンズオン資料のダウンロードのお願い</a:t>
            </a:r>
            <a:endParaRPr kumimoji="1" lang="en-US" altLang="ja-JP"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ハンズオンに参加頂き、ありがとうございます。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本日使用する</a:t>
            </a:r>
            <a:r>
              <a:rPr kumimoji="1" lang="ja-JP" altLang="en-US" sz="2000" dirty="0">
                <a:highlight>
                  <a:srgbClr val="FFFF00"/>
                </a:highlight>
                <a:latin typeface="Meiryo UI" panose="020B0604030504040204" pitchFamily="50" charset="-128"/>
                <a:ea typeface="Meiryo UI" panose="020B0604030504040204" pitchFamily="50" charset="-128"/>
              </a:rPr>
              <a:t>ハンズオン資料のダウンロード</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ダウンロード後、任意の場所で</a:t>
            </a:r>
            <a:r>
              <a:rPr kumimoji="1" lang="en-US" altLang="ja-JP" sz="2000" dirty="0">
                <a:latin typeface="Meiryo UI" panose="020B0604030504040204" pitchFamily="50" charset="-128"/>
                <a:ea typeface="Meiryo UI" panose="020B0604030504040204" pitchFamily="50" charset="-128"/>
              </a:rPr>
              <a:t>zip</a:t>
            </a:r>
            <a:r>
              <a:rPr kumimoji="1" lang="ja-JP" altLang="en-US" sz="2000" dirty="0">
                <a:latin typeface="Meiryo UI" panose="020B0604030504040204" pitchFamily="50" charset="-128"/>
                <a:ea typeface="Meiryo UI" panose="020B0604030504040204" pitchFamily="50" charset="-128"/>
              </a:rPr>
              <a:t>ファイルの解凍をお願いします。</a:t>
            </a:r>
            <a:endParaRPr kumimoji="1" lang="en-US" altLang="ja-JP" sz="20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0892F3D3-EF65-43DC-BD00-144F0AE15808}"/>
              </a:ext>
            </a:extLst>
          </p:cNvPr>
          <p:cNvSpPr txBox="1"/>
          <p:nvPr/>
        </p:nvSpPr>
        <p:spPr>
          <a:xfrm>
            <a:off x="10369686" y="169054"/>
            <a:ext cx="1706380" cy="451021"/>
          </a:xfrm>
          <a:prstGeom prst="rect">
            <a:avLst/>
          </a:prstGeom>
          <a:solidFill>
            <a:schemeClr val="accent6"/>
          </a:solidFill>
        </p:spPr>
        <p:txBody>
          <a:bodyPr wrap="square" rtlCol="0">
            <a:spAutoFit/>
          </a:bodyPr>
          <a:lstStyle/>
          <a:p>
            <a:pPr>
              <a:lnSpc>
                <a:spcPts val="3200"/>
              </a:lnSpc>
            </a:pPr>
            <a:r>
              <a:rPr kumimoji="1" lang="en-US" altLang="ja-JP" sz="2000" dirty="0">
                <a:solidFill>
                  <a:schemeClr val="bg1"/>
                </a:solidFill>
                <a:latin typeface="Meiryo UI" panose="020B0604030504040204" pitchFamily="50" charset="-128"/>
                <a:ea typeface="Meiryo UI" panose="020B0604030504040204" pitchFamily="50" charset="-128"/>
              </a:rPr>
              <a:t>Zoom</a:t>
            </a:r>
            <a:r>
              <a:rPr kumimoji="1" lang="ja-JP" altLang="en-US" sz="2000" dirty="0">
                <a:solidFill>
                  <a:schemeClr val="bg1"/>
                </a:solidFill>
                <a:latin typeface="Meiryo UI" panose="020B0604030504040204" pitchFamily="50" charset="-128"/>
                <a:ea typeface="Meiryo UI" panose="020B0604030504040204" pitchFamily="50" charset="-128"/>
              </a:rPr>
              <a:t>チャット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ED5F67B4-C3F4-41B4-AA46-704D6C7CA44F}"/>
              </a:ext>
            </a:extLst>
          </p:cNvPr>
          <p:cNvPicPr>
            <a:picLocks noChangeAspect="1"/>
          </p:cNvPicPr>
          <p:nvPr/>
        </p:nvPicPr>
        <p:blipFill>
          <a:blip r:embed="rId2"/>
          <a:stretch>
            <a:fillRect/>
          </a:stretch>
        </p:blipFill>
        <p:spPr>
          <a:xfrm>
            <a:off x="7631421" y="1308543"/>
            <a:ext cx="3844763" cy="2153584"/>
          </a:xfrm>
          <a:prstGeom prst="rect">
            <a:avLst/>
          </a:prstGeom>
        </p:spPr>
      </p:pic>
      <p:sp>
        <p:nvSpPr>
          <p:cNvPr id="4" name="スライド番号プレースホルダー 3">
            <a:extLst>
              <a:ext uri="{FF2B5EF4-FFF2-40B4-BE49-F238E27FC236}">
                <a16:creationId xmlns:a16="http://schemas.microsoft.com/office/drawing/2014/main" id="{14CCB3C4-A76C-46D7-9DF8-8C3C0798C6B2}"/>
              </a:ext>
            </a:extLst>
          </p:cNvPr>
          <p:cNvSpPr>
            <a:spLocks noGrp="1"/>
          </p:cNvSpPr>
          <p:nvPr>
            <p:ph type="sldNum" sz="quarter" idx="12"/>
          </p:nvPr>
        </p:nvSpPr>
        <p:spPr/>
        <p:txBody>
          <a:bodyPr/>
          <a:lstStyle/>
          <a:p>
            <a:fld id="{A783C381-2822-4F05-8A88-66F73725CF2D}" type="slidenum">
              <a:rPr kumimoji="1" lang="ja-JP" altLang="en-US" smtClean="0"/>
              <a:t>2</a:t>
            </a:fld>
            <a:endParaRPr kumimoji="1" lang="ja-JP" altLang="en-US"/>
          </a:p>
        </p:txBody>
      </p:sp>
    </p:spTree>
    <p:extLst>
      <p:ext uri="{BB962C8B-B14F-4D97-AF65-F5344CB8AC3E}">
        <p14:creationId xmlns:p14="http://schemas.microsoft.com/office/powerpoint/2010/main" val="2735128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6560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が解決！</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を定義するための仕様です。</a:t>
            </a:r>
            <a:endParaRPr kumimoji="1" lang="en-US" altLang="ja-JP" sz="2000" dirty="0">
              <a:latin typeface="Meiryo UI" panose="020B0604030504040204" pitchFamily="50" charset="-128"/>
              <a:ea typeface="Meiryo UI" panose="020B0604030504040204" pitchFamily="50" charset="-128"/>
            </a:endParaRPr>
          </a:p>
        </p:txBody>
      </p:sp>
      <p:pic>
        <p:nvPicPr>
          <p:cNvPr id="63" name="Picture 4" descr="サーバーのアイコン素材">
            <a:extLst>
              <a:ext uri="{FF2B5EF4-FFF2-40B4-BE49-F238E27FC236}">
                <a16:creationId xmlns:a16="http://schemas.microsoft.com/office/drawing/2014/main" id="{CF0B7E40-6FC4-43B4-9AE3-D885771ED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2" y="2714455"/>
            <a:ext cx="845043" cy="1215342"/>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68">
            <a:extLst>
              <a:ext uri="{FF2B5EF4-FFF2-40B4-BE49-F238E27FC236}">
                <a16:creationId xmlns:a16="http://schemas.microsoft.com/office/drawing/2014/main" id="{073F5C03-1D12-462A-9DCB-E5AE38238D16}"/>
              </a:ext>
            </a:extLst>
          </p:cNvPr>
          <p:cNvSpPr txBox="1"/>
          <p:nvPr/>
        </p:nvSpPr>
        <p:spPr>
          <a:xfrm>
            <a:off x="8590723" y="3869663"/>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モックサーバ</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CDF8345F-1948-428E-91C6-3529A2BCED6C}"/>
              </a:ext>
            </a:extLst>
          </p:cNvPr>
          <p:cNvSpPr txBox="1"/>
          <p:nvPr/>
        </p:nvSpPr>
        <p:spPr>
          <a:xfrm>
            <a:off x="6263015" y="1468351"/>
            <a:ext cx="3043824" cy="615553"/>
          </a:xfrm>
          <a:prstGeom prst="rect">
            <a:avLst/>
          </a:prstGeom>
          <a:noFill/>
        </p:spPr>
        <p:txBody>
          <a:bodyPr wrap="square" lIns="0" tIns="0" rIns="0" bIns="0" rtlCol="0" anchor="ctr" anchorCtr="0">
            <a:spAutoFit/>
          </a:bodyPr>
          <a:lstStyle/>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OpenAPI</a:t>
            </a:r>
            <a:r>
              <a:rPr kumimoji="1" lang="ja-JP" altLang="en-US" sz="2000" dirty="0">
                <a:highlight>
                  <a:srgbClr val="FFFF00"/>
                </a:highlight>
                <a:latin typeface="Meiryo UI" panose="020B0604030504040204" pitchFamily="50" charset="-128"/>
                <a:ea typeface="Meiryo UI" panose="020B0604030504040204" pitchFamily="50" charset="-128"/>
              </a:rPr>
              <a:t>ドキュメント</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gn="ctr">
              <a:lnSpc>
                <a:spcPts val="24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定義、レスポンスの例</a:t>
            </a:r>
            <a:r>
              <a:rPr kumimoji="1" lang="en-US" altLang="ja-JP" sz="2000" dirty="0">
                <a:highlight>
                  <a:srgbClr val="FFFF00"/>
                </a:highlight>
                <a:latin typeface="Meiryo UI" panose="020B0604030504040204" pitchFamily="50" charset="-128"/>
                <a:ea typeface="Meiryo UI" panose="020B0604030504040204" pitchFamily="50" charset="-128"/>
              </a:rPr>
              <a:t>)</a:t>
            </a:r>
          </a:p>
        </p:txBody>
      </p:sp>
      <p:pic>
        <p:nvPicPr>
          <p:cNvPr id="5128" name="Picture 8" descr="資料（証明書）のフラットアイコン素材">
            <a:extLst>
              <a:ext uri="{FF2B5EF4-FFF2-40B4-BE49-F238E27FC236}">
                <a16:creationId xmlns:a16="http://schemas.microsoft.com/office/drawing/2014/main" id="{486E9347-8D79-48BC-A862-7AAC6CB3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121" y="302244"/>
            <a:ext cx="864250" cy="110073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サーバーのアイコン素材">
            <a:extLst>
              <a:ext uri="{FF2B5EF4-FFF2-40B4-BE49-F238E27FC236}">
                <a16:creationId xmlns:a16="http://schemas.microsoft.com/office/drawing/2014/main" id="{A33AAC75-FF0B-4CB7-80C7-3A343F41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43" y="4679166"/>
            <a:ext cx="845043" cy="1215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WEBページのブラウザウィンドウアイコン素材">
            <a:extLst>
              <a:ext uri="{FF2B5EF4-FFF2-40B4-BE49-F238E27FC236}">
                <a16:creationId xmlns:a16="http://schemas.microsoft.com/office/drawing/2014/main" id="{E4847713-1CBC-4E95-A9E5-5D7B72834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8016" y="2541983"/>
            <a:ext cx="1179736" cy="121534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a:extLst>
              <a:ext uri="{FF2B5EF4-FFF2-40B4-BE49-F238E27FC236}">
                <a16:creationId xmlns:a16="http://schemas.microsoft.com/office/drawing/2014/main" id="{EC75B77D-3D0C-40B6-B38B-112D4D830EAB}"/>
              </a:ext>
            </a:extLst>
          </p:cNvPr>
          <p:cNvCxnSpPr>
            <a:cxnSpLocks/>
          </p:cNvCxnSpPr>
          <p:nvPr/>
        </p:nvCxnSpPr>
        <p:spPr>
          <a:xfrm>
            <a:off x="6941505" y="3269783"/>
            <a:ext cx="1805863" cy="688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3AF0E43F-64C6-4F55-B75D-7073822CE5CF}"/>
              </a:ext>
            </a:extLst>
          </p:cNvPr>
          <p:cNvSpPr txBox="1"/>
          <p:nvPr/>
        </p:nvSpPr>
        <p:spPr>
          <a:xfrm>
            <a:off x="8590723" y="5940203"/>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サーバ</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4C905240-A32D-4787-92EE-B3D822C5E9BF}"/>
              </a:ext>
            </a:extLst>
          </p:cNvPr>
          <p:cNvSpPr txBox="1"/>
          <p:nvPr/>
        </p:nvSpPr>
        <p:spPr>
          <a:xfrm>
            <a:off x="2396012" y="3797940"/>
            <a:ext cx="1732082" cy="615553"/>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ブラウザ</a:t>
            </a:r>
            <a:endParaRPr kumimoji="1" lang="en-US" altLang="ja-JP" sz="2000" dirty="0">
              <a:latin typeface="Meiryo UI" panose="020B0604030504040204" pitchFamily="50" charset="-128"/>
              <a:ea typeface="Meiryo UI" panose="020B0604030504040204" pitchFamily="50" charset="-128"/>
            </a:endParaRPr>
          </a:p>
          <a:p>
            <a:pPr algn="ctr">
              <a:lnSpc>
                <a:spcPts val="24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a:t>
            </a:r>
            <a:endParaRPr kumimoji="1" lang="en-US" altLang="ja-JP" sz="2000"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FC798AC7-8100-4B16-B534-2B163F352B79}"/>
              </a:ext>
            </a:extLst>
          </p:cNvPr>
          <p:cNvSpPr txBox="1"/>
          <p:nvPr/>
        </p:nvSpPr>
        <p:spPr>
          <a:xfrm>
            <a:off x="5209423" y="3675394"/>
            <a:ext cx="1732082"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highlight>
                  <a:srgbClr val="FFFF00"/>
                </a:highlight>
                <a:latin typeface="Meiryo UI" panose="020B0604030504040204" pitchFamily="50" charset="-128"/>
                <a:ea typeface="Meiryo UI" panose="020B0604030504040204" pitchFamily="50" charset="-128"/>
              </a:rPr>
              <a:t>クライアントコード</a:t>
            </a:r>
            <a:endParaRPr kumimoji="1" lang="en-US" altLang="ja-JP" sz="2000" dirty="0">
              <a:highlight>
                <a:srgbClr val="FFFF00"/>
              </a:highlight>
              <a:latin typeface="Meiryo UI" panose="020B0604030504040204" pitchFamily="50" charset="-128"/>
              <a:ea typeface="Meiryo UI" panose="020B0604030504040204" pitchFamily="50" charset="-128"/>
            </a:endParaRPr>
          </a:p>
        </p:txBody>
      </p:sp>
      <p:pic>
        <p:nvPicPr>
          <p:cNvPr id="76" name="Picture 8" descr="資料（証明書）のフラットアイコン素材">
            <a:extLst>
              <a:ext uri="{FF2B5EF4-FFF2-40B4-BE49-F238E27FC236}">
                <a16:creationId xmlns:a16="http://schemas.microsoft.com/office/drawing/2014/main" id="{D1CCDF97-5B55-416C-83BE-3B855463F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39" y="2556674"/>
            <a:ext cx="864250" cy="110073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直線矢印コネクタ 95">
            <a:extLst>
              <a:ext uri="{FF2B5EF4-FFF2-40B4-BE49-F238E27FC236}">
                <a16:creationId xmlns:a16="http://schemas.microsoft.com/office/drawing/2014/main" id="{5D711FD6-D774-4393-A67F-1368173F77C7}"/>
              </a:ext>
            </a:extLst>
          </p:cNvPr>
          <p:cNvCxnSpPr>
            <a:cxnSpLocks/>
          </p:cNvCxnSpPr>
          <p:nvPr/>
        </p:nvCxnSpPr>
        <p:spPr>
          <a:xfrm>
            <a:off x="6941505" y="4105716"/>
            <a:ext cx="1767025" cy="1057276"/>
          </a:xfrm>
          <a:prstGeom prst="straightConnector1">
            <a:avLst/>
          </a:prstGeom>
          <a:ln w="76200">
            <a:solidFill>
              <a:schemeClr val="bg1">
                <a:lumMod val="65000"/>
              </a:schemeClr>
            </a:solidFill>
            <a:miter lim="8000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163EA374-2A0D-43B6-9DD5-FBD6D21F0A20}"/>
              </a:ext>
            </a:extLst>
          </p:cNvPr>
          <p:cNvCxnSpPr>
            <a:cxnSpLocks/>
          </p:cNvCxnSpPr>
          <p:nvPr/>
        </p:nvCxnSpPr>
        <p:spPr>
          <a:xfrm>
            <a:off x="4033118" y="3296927"/>
            <a:ext cx="1307554" cy="0"/>
          </a:xfrm>
          <a:prstGeom prst="straightConnector1">
            <a:avLst/>
          </a:prstGeom>
          <a:ln w="76200">
            <a:solidFill>
              <a:schemeClr val="bg1">
                <a:lumMod val="65000"/>
              </a:schemeClr>
            </a:solidFill>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8FCDCF7-5429-4A14-A478-7AB7B2F59C3A}"/>
              </a:ext>
            </a:extLst>
          </p:cNvPr>
          <p:cNvCxnSpPr>
            <a:cxnSpLocks/>
            <a:stCxn id="5128" idx="1"/>
          </p:cNvCxnSpPr>
          <p:nvPr/>
        </p:nvCxnSpPr>
        <p:spPr>
          <a:xfrm rot="10800000" flipV="1">
            <a:off x="6096005" y="852612"/>
            <a:ext cx="1294117" cy="1507964"/>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D6E3A464-9CE4-4AB0-BB98-A2FD7BCC6C23}"/>
              </a:ext>
            </a:extLst>
          </p:cNvPr>
          <p:cNvSpPr txBox="1"/>
          <p:nvPr/>
        </p:nvSpPr>
        <p:spPr>
          <a:xfrm>
            <a:off x="4202317" y="2918461"/>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利用</a:t>
            </a:r>
            <a:endParaRPr kumimoji="1" lang="en-US" altLang="ja-JP" sz="2000" dirty="0">
              <a:latin typeface="Meiryo UI" panose="020B0604030504040204" pitchFamily="50" charset="-128"/>
              <a:ea typeface="Meiryo UI" panose="020B0604030504040204" pitchFamily="50" charset="-128"/>
            </a:endParaRPr>
          </a:p>
        </p:txBody>
      </p:sp>
      <p:sp>
        <p:nvSpPr>
          <p:cNvPr id="115" name="テキスト ボックス 114">
            <a:extLst>
              <a:ext uri="{FF2B5EF4-FFF2-40B4-BE49-F238E27FC236}">
                <a16:creationId xmlns:a16="http://schemas.microsoft.com/office/drawing/2014/main" id="{63567CD6-8CBA-4531-87BA-8E538ABEA52D}"/>
              </a:ext>
            </a:extLst>
          </p:cNvPr>
          <p:cNvSpPr txBox="1"/>
          <p:nvPr/>
        </p:nvSpPr>
        <p:spPr>
          <a:xfrm>
            <a:off x="5299186" y="1235793"/>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生成</a:t>
            </a:r>
            <a:endParaRPr kumimoji="1" lang="en-US" altLang="ja-JP" sz="2000" dirty="0">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C7DA18D9-5BBB-4392-8CD5-93C6943BBA0C}"/>
              </a:ext>
            </a:extLst>
          </p:cNvPr>
          <p:cNvSpPr txBox="1"/>
          <p:nvPr/>
        </p:nvSpPr>
        <p:spPr>
          <a:xfrm>
            <a:off x="9533498" y="1226276"/>
            <a:ext cx="789307" cy="307777"/>
          </a:xfrm>
          <a:prstGeom prst="rect">
            <a:avLst/>
          </a:prstGeom>
          <a:noFill/>
        </p:spPr>
        <p:txBody>
          <a:bodyPr wrap="square" lIns="0" tIns="0" rIns="0" bIns="0" rtlCol="0" anchor="ctr" anchorCtr="0">
            <a:spAutoFit/>
          </a:bodyPr>
          <a:lstStyle/>
          <a:p>
            <a:pPr algn="ctr">
              <a:lnSpc>
                <a:spcPts val="2400"/>
              </a:lnSpc>
            </a:pPr>
            <a:r>
              <a:rPr kumimoji="1" lang="ja-JP" altLang="en-US" sz="2000" dirty="0">
                <a:latin typeface="Meiryo UI" panose="020B0604030504040204" pitchFamily="50" charset="-128"/>
                <a:ea typeface="Meiryo UI" panose="020B0604030504040204" pitchFamily="50" charset="-128"/>
              </a:rPr>
              <a:t>モック化</a:t>
            </a:r>
            <a:endParaRPr kumimoji="1" lang="en-US" altLang="ja-JP" sz="2000" dirty="0">
              <a:latin typeface="Meiryo UI" panose="020B0604030504040204" pitchFamily="50" charset="-128"/>
              <a:ea typeface="Meiryo UI" panose="020B0604030504040204" pitchFamily="50" charset="-128"/>
            </a:endParaRPr>
          </a:p>
        </p:txBody>
      </p:sp>
      <p:cxnSp>
        <p:nvCxnSpPr>
          <p:cNvPr id="124" name="直線矢印コネクタ 113">
            <a:extLst>
              <a:ext uri="{FF2B5EF4-FFF2-40B4-BE49-F238E27FC236}">
                <a16:creationId xmlns:a16="http://schemas.microsoft.com/office/drawing/2014/main" id="{3EBAC72E-9612-4E8C-BB7A-ABE5A9F1B5E5}"/>
              </a:ext>
            </a:extLst>
          </p:cNvPr>
          <p:cNvCxnSpPr>
            <a:cxnSpLocks/>
            <a:stCxn id="5128" idx="3"/>
          </p:cNvCxnSpPr>
          <p:nvPr/>
        </p:nvCxnSpPr>
        <p:spPr>
          <a:xfrm>
            <a:off x="8254371" y="852612"/>
            <a:ext cx="1202391" cy="1704061"/>
          </a:xfrm>
          <a:prstGeom prst="bentConnector2">
            <a:avLst/>
          </a:prstGeom>
          <a:ln w="76200">
            <a:solidFill>
              <a:schemeClr val="bg1">
                <a:lumMod val="65000"/>
              </a:schemeClr>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2AEC51D3-937A-4DFB-8260-9B35E65BCD25}"/>
              </a:ext>
            </a:extLst>
          </p:cNvPr>
          <p:cNvSpPr>
            <a:spLocks noGrp="1"/>
          </p:cNvSpPr>
          <p:nvPr>
            <p:ph type="sldNum" sz="quarter" idx="12"/>
          </p:nvPr>
        </p:nvSpPr>
        <p:spPr/>
        <p:txBody>
          <a:bodyPr/>
          <a:lstStyle/>
          <a:p>
            <a:fld id="{A783C381-2822-4F05-8A88-66F73725CF2D}" type="slidenum">
              <a:rPr kumimoji="1" lang="ja-JP" altLang="en-US" smtClean="0"/>
              <a:t>20</a:t>
            </a:fld>
            <a:endParaRPr kumimoji="1" lang="ja-JP" altLang="en-US"/>
          </a:p>
        </p:txBody>
      </p:sp>
    </p:spTree>
    <p:extLst>
      <p:ext uri="{BB962C8B-B14F-4D97-AF65-F5344CB8AC3E}">
        <p14:creationId xmlns:p14="http://schemas.microsoft.com/office/powerpoint/2010/main" val="308099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開発準備</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C61E24-1A07-4DF2-9DA2-6B65DB493ABA}"/>
              </a:ext>
            </a:extLst>
          </p:cNvPr>
          <p:cNvSpPr>
            <a:spLocks noGrp="1"/>
          </p:cNvSpPr>
          <p:nvPr>
            <p:ph type="sldNum" sz="quarter" idx="12"/>
          </p:nvPr>
        </p:nvSpPr>
        <p:spPr/>
        <p:txBody>
          <a:bodyPr/>
          <a:lstStyle/>
          <a:p>
            <a:fld id="{A783C381-2822-4F05-8A88-66F73725CF2D}" type="slidenum">
              <a:rPr kumimoji="1" lang="ja-JP" altLang="en-US" smtClean="0"/>
              <a:t>21</a:t>
            </a:fld>
            <a:endParaRPr kumimoji="1" lang="ja-JP" altLang="en-US"/>
          </a:p>
        </p:txBody>
      </p:sp>
    </p:spTree>
    <p:extLst>
      <p:ext uri="{BB962C8B-B14F-4D97-AF65-F5344CB8AC3E}">
        <p14:creationId xmlns:p14="http://schemas.microsoft.com/office/powerpoint/2010/main" val="3218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プロジェクトの作成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プロジェクトを作成します。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latin typeface="Meiryo UI" panose="020B0604030504040204" pitchFamily="50" charset="-128"/>
                <a:ea typeface="Meiryo UI" panose="020B0604030504040204" pitchFamily="50" charset="-128"/>
              </a:rPr>
              <a:t>ディレクトリを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任意の場所にコピーします。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ディレクトリ名を</a:t>
            </a:r>
            <a:r>
              <a:rPr kumimoji="1" lang="en-US" altLang="ja-JP" sz="2000" dirty="0">
                <a:highlight>
                  <a:srgbClr val="FFFF00"/>
                </a:highlight>
                <a:latin typeface="Meiryo UI" panose="020B0604030504040204" pitchFamily="50" charset="-128"/>
                <a:ea typeface="Meiryo UI" panose="020B0604030504040204" pitchFamily="50" charset="-128"/>
              </a:rPr>
              <a:t>starter-kit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に変更します。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a:t>
            </a: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ディレクトリを</a:t>
            </a:r>
            <a:r>
              <a:rPr kumimoji="1" lang="en-US" altLang="ja-JP" sz="2000" dirty="0" err="1">
                <a:highlight>
                  <a:srgbClr val="FFFF00"/>
                </a:highlight>
                <a:latin typeface="Meiryo UI" panose="020B0604030504040204" pitchFamily="50" charset="-128"/>
                <a:ea typeface="Meiryo UI" panose="020B0604030504040204" pitchFamily="50" charset="-128"/>
              </a:rPr>
              <a:t>VSCode</a:t>
            </a:r>
            <a:r>
              <a:rPr kumimoji="1" lang="ja-JP" altLang="en-US" sz="2000" dirty="0">
                <a:latin typeface="Meiryo UI" panose="020B0604030504040204" pitchFamily="50" charset="-128"/>
                <a:ea typeface="Meiryo UI" panose="020B0604030504040204" pitchFamily="50" charset="-128"/>
              </a:rPr>
              <a:t>で開きます。</a:t>
            </a:r>
            <a:endParaRPr kumimoji="1" lang="en-US" altLang="ja-JP" sz="20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4C0ABBC-8683-4542-AAA4-872001505AE4}"/>
              </a:ext>
            </a:extLst>
          </p:cNvPr>
          <p:cNvSpPr txBox="1"/>
          <p:nvPr/>
        </p:nvSpPr>
        <p:spPr>
          <a:xfrm>
            <a:off x="715816" y="5213627"/>
            <a:ext cx="538018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Create React App</a:t>
            </a:r>
            <a:r>
              <a:rPr kumimoji="1" lang="ja-JP" altLang="en-US" sz="1600" dirty="0">
                <a:solidFill>
                  <a:schemeClr val="bg1"/>
                </a:solidFill>
                <a:latin typeface="Meiryo UI" panose="020B0604030504040204" pitchFamily="50" charset="-128"/>
                <a:ea typeface="Meiryo UI" panose="020B0604030504040204" pitchFamily="50" charset="-128"/>
              </a:rPr>
              <a:t>というツールでプロジェクトを作成しています。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TypeScript</a:t>
            </a:r>
            <a:r>
              <a:rPr kumimoji="1" lang="ja-JP" altLang="en-US" sz="1600" dirty="0">
                <a:solidFill>
                  <a:schemeClr val="bg1"/>
                </a:solidFill>
                <a:latin typeface="Meiryo UI" panose="020B0604030504040204" pitchFamily="50" charset="-128"/>
                <a:ea typeface="Meiryo UI" panose="020B0604030504040204" pitchFamily="50" charset="-128"/>
              </a:rPr>
              <a:t>用のテンプレートを使用しています。</a:t>
            </a:r>
          </a:p>
        </p:txBody>
      </p:sp>
      <p:pic>
        <p:nvPicPr>
          <p:cNvPr id="4" name="図 3">
            <a:extLst>
              <a:ext uri="{FF2B5EF4-FFF2-40B4-BE49-F238E27FC236}">
                <a16:creationId xmlns:a16="http://schemas.microsoft.com/office/drawing/2014/main" id="{DA975D99-6CAB-419D-96A6-FF2D53E5DC5B}"/>
              </a:ext>
            </a:extLst>
          </p:cNvPr>
          <p:cNvPicPr>
            <a:picLocks noChangeAspect="1"/>
          </p:cNvPicPr>
          <p:nvPr/>
        </p:nvPicPr>
        <p:blipFill rotWithShape="1">
          <a:blip r:embed="rId3"/>
          <a:srcRect r="73255" b="39700"/>
          <a:stretch/>
        </p:blipFill>
        <p:spPr>
          <a:xfrm>
            <a:off x="7719046" y="1308543"/>
            <a:ext cx="3286706" cy="4896262"/>
          </a:xfrm>
          <a:prstGeom prst="rect">
            <a:avLst/>
          </a:prstGeom>
        </p:spPr>
      </p:pic>
      <p:sp>
        <p:nvSpPr>
          <p:cNvPr id="8" name="スライド番号プレースホルダー 7">
            <a:extLst>
              <a:ext uri="{FF2B5EF4-FFF2-40B4-BE49-F238E27FC236}">
                <a16:creationId xmlns:a16="http://schemas.microsoft.com/office/drawing/2014/main" id="{CC6B48C0-EAFD-4087-9DC4-50E70EBD4D6C}"/>
              </a:ext>
            </a:extLst>
          </p:cNvPr>
          <p:cNvSpPr>
            <a:spLocks noGrp="1"/>
          </p:cNvSpPr>
          <p:nvPr>
            <p:ph type="sldNum" sz="quarter" idx="12"/>
          </p:nvPr>
        </p:nvSpPr>
        <p:spPr/>
        <p:txBody>
          <a:bodyPr/>
          <a:lstStyle/>
          <a:p>
            <a:fld id="{A783C381-2822-4F05-8A88-66F73725CF2D}" type="slidenum">
              <a:rPr kumimoji="1" lang="ja-JP" altLang="en-US" smtClean="0"/>
              <a:t>22</a:t>
            </a:fld>
            <a:endParaRPr kumimoji="1" lang="ja-JP" altLang="en-US"/>
          </a:p>
        </p:txBody>
      </p:sp>
      <p:sp>
        <p:nvSpPr>
          <p:cNvPr id="10" name="矢印: 右 9">
            <a:extLst>
              <a:ext uri="{FF2B5EF4-FFF2-40B4-BE49-F238E27FC236}">
                <a16:creationId xmlns:a16="http://schemas.microsoft.com/office/drawing/2014/main" id="{41669A6A-4ECF-418A-943B-831D7A760A3D}"/>
              </a:ext>
            </a:extLst>
          </p:cNvPr>
          <p:cNvSpPr/>
          <p:nvPr/>
        </p:nvSpPr>
        <p:spPr>
          <a:xfrm rot="7665746">
            <a:off x="9122625" y="19786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5807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クライアントコードの生成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クライアントコードを生成します。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ディレクトリで次のコマンドで生成します。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gen.yml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次のディレクトリに生成されます。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src</a:t>
            </a:r>
            <a:r>
              <a:rPr kumimoji="1" lang="en-US" altLang="ja-JP" sz="2000" dirty="0">
                <a:highlight>
                  <a:srgbClr val="FFFF00"/>
                </a:highlight>
                <a:latin typeface="Meiryo UI" panose="020B0604030504040204" pitchFamily="50" charset="-128"/>
                <a:ea typeface="Meiryo UI" panose="020B0604030504040204" pitchFamily="50" charset="-128"/>
              </a:rPr>
              <a:t>/backend/generated-rest-client/</a:t>
            </a:r>
          </a:p>
        </p:txBody>
      </p:sp>
      <p:sp>
        <p:nvSpPr>
          <p:cNvPr id="2" name="テキスト ボックス 1">
            <a:extLst>
              <a:ext uri="{FF2B5EF4-FFF2-40B4-BE49-F238E27FC236}">
                <a16:creationId xmlns:a16="http://schemas.microsoft.com/office/drawing/2014/main" id="{1BB425F7-F7C3-46D4-A4E1-6BF88691099E}"/>
              </a:ext>
            </a:extLst>
          </p:cNvPr>
          <p:cNvSpPr txBox="1"/>
          <p:nvPr/>
        </p:nvSpPr>
        <p:spPr>
          <a:xfrm>
            <a:off x="793638" y="5013616"/>
            <a:ext cx="4857520"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クライアントコードの生成には</a:t>
            </a:r>
            <a:r>
              <a:rPr kumimoji="1" lang="en-US" altLang="ja-JP" sz="1600" dirty="0">
                <a:solidFill>
                  <a:schemeClr val="bg1"/>
                </a:solidFill>
                <a:latin typeface="Meiryo UI" panose="020B0604030504040204" pitchFamily="50" charset="-128"/>
                <a:ea typeface="Meiryo UI" panose="020B0604030504040204" pitchFamily="50" charset="-128"/>
              </a:rPr>
              <a:t>OpenAPI Generator</a:t>
            </a:r>
            <a:r>
              <a:rPr kumimoji="1" lang="ja-JP" altLang="en-US" sz="1600" dirty="0">
                <a:solidFill>
                  <a:schemeClr val="bg1"/>
                </a:solidFill>
                <a:latin typeface="Meiryo UI" panose="020B0604030504040204" pitchFamily="50" charset="-128"/>
                <a:ea typeface="Meiryo UI" panose="020B0604030504040204" pitchFamily="50" charset="-128"/>
              </a:rPr>
              <a:t>というツールを使用しています。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Docker</a:t>
            </a:r>
            <a:r>
              <a:rPr kumimoji="1" lang="ja-JP" altLang="en-US" sz="1600" dirty="0">
                <a:solidFill>
                  <a:schemeClr val="bg1"/>
                </a:solidFill>
                <a:latin typeface="Meiryo UI" panose="020B0604030504040204" pitchFamily="50" charset="-128"/>
                <a:ea typeface="Meiryo UI" panose="020B0604030504040204" pitchFamily="50" charset="-128"/>
              </a:rPr>
              <a:t>コンテナで実行します。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50503ECD-2BAF-4343-A3E2-FE3286B26397}"/>
              </a:ext>
            </a:extLst>
          </p:cNvPr>
          <p:cNvPicPr>
            <a:picLocks noChangeAspect="1"/>
          </p:cNvPicPr>
          <p:nvPr/>
        </p:nvPicPr>
        <p:blipFill rotWithShape="1">
          <a:blip r:embed="rId3"/>
          <a:srcRect l="4026" r="16350" b="50000"/>
          <a:stretch/>
        </p:blipFill>
        <p:spPr>
          <a:xfrm>
            <a:off x="6984372" y="3429000"/>
            <a:ext cx="4685187" cy="2756601"/>
          </a:xfrm>
          <a:prstGeom prst="rect">
            <a:avLst/>
          </a:prstGeom>
        </p:spPr>
      </p:pic>
      <p:pic>
        <p:nvPicPr>
          <p:cNvPr id="17" name="図 16">
            <a:extLst>
              <a:ext uri="{FF2B5EF4-FFF2-40B4-BE49-F238E27FC236}">
                <a16:creationId xmlns:a16="http://schemas.microsoft.com/office/drawing/2014/main" id="{9E0A53AD-8C45-4CA4-B765-078D76C02036}"/>
              </a:ext>
            </a:extLst>
          </p:cNvPr>
          <p:cNvPicPr>
            <a:picLocks noChangeAspect="1"/>
          </p:cNvPicPr>
          <p:nvPr/>
        </p:nvPicPr>
        <p:blipFill>
          <a:blip r:embed="rId4"/>
          <a:stretch>
            <a:fillRect/>
          </a:stretch>
        </p:blipFill>
        <p:spPr>
          <a:xfrm>
            <a:off x="9095386" y="440644"/>
            <a:ext cx="2133508" cy="1928127"/>
          </a:xfrm>
          <a:prstGeom prst="rect">
            <a:avLst/>
          </a:prstGeom>
        </p:spPr>
      </p:pic>
      <p:sp>
        <p:nvSpPr>
          <p:cNvPr id="18" name="スライド番号プレースホルダー 17">
            <a:extLst>
              <a:ext uri="{FF2B5EF4-FFF2-40B4-BE49-F238E27FC236}">
                <a16:creationId xmlns:a16="http://schemas.microsoft.com/office/drawing/2014/main" id="{23AA9F0E-FB5E-40D0-BBD4-2489CA0D82CE}"/>
              </a:ext>
            </a:extLst>
          </p:cNvPr>
          <p:cNvSpPr>
            <a:spLocks noGrp="1"/>
          </p:cNvSpPr>
          <p:nvPr>
            <p:ph type="sldNum" sz="quarter" idx="12"/>
          </p:nvPr>
        </p:nvSpPr>
        <p:spPr/>
        <p:txBody>
          <a:bodyPr/>
          <a:lstStyle/>
          <a:p>
            <a:fld id="{A783C381-2822-4F05-8A88-66F73725CF2D}" type="slidenum">
              <a:rPr kumimoji="1" lang="ja-JP" altLang="en-US" smtClean="0"/>
              <a:t>23</a:t>
            </a:fld>
            <a:endParaRPr kumimoji="1" lang="ja-JP" altLang="en-US"/>
          </a:p>
        </p:txBody>
      </p:sp>
    </p:spTree>
    <p:extLst>
      <p:ext uri="{BB962C8B-B14F-4D97-AF65-F5344CB8AC3E}">
        <p14:creationId xmlns:p14="http://schemas.microsoft.com/office/powerpoint/2010/main" val="169526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25C3F75-CE57-4E3D-888B-E244E39316ED}"/>
              </a:ext>
            </a:extLst>
          </p:cNvPr>
          <p:cNvPicPr>
            <a:picLocks noChangeAspect="1"/>
          </p:cNvPicPr>
          <p:nvPr/>
        </p:nvPicPr>
        <p:blipFill rotWithShape="1">
          <a:blip r:embed="rId3"/>
          <a:srcRect t="-1" b="52111"/>
          <a:stretch/>
        </p:blipFill>
        <p:spPr>
          <a:xfrm>
            <a:off x="5540990" y="2587377"/>
            <a:ext cx="4648849" cy="2130538"/>
          </a:xfrm>
          <a:prstGeom prst="rect">
            <a:avLst/>
          </a:prstGeom>
        </p:spPr>
      </p:pic>
      <p:pic>
        <p:nvPicPr>
          <p:cNvPr id="6" name="図 5">
            <a:extLst>
              <a:ext uri="{FF2B5EF4-FFF2-40B4-BE49-F238E27FC236}">
                <a16:creationId xmlns:a16="http://schemas.microsoft.com/office/drawing/2014/main" id="{09E61F28-ADE1-4401-A5E9-5641B3EEC9D0}"/>
              </a:ext>
            </a:extLst>
          </p:cNvPr>
          <p:cNvPicPr>
            <a:picLocks noChangeAspect="1"/>
          </p:cNvPicPr>
          <p:nvPr/>
        </p:nvPicPr>
        <p:blipFill>
          <a:blip r:embed="rId4"/>
          <a:stretch>
            <a:fillRect/>
          </a:stretch>
        </p:blipFill>
        <p:spPr>
          <a:xfrm>
            <a:off x="1369901" y="1178804"/>
            <a:ext cx="2725180" cy="5172419"/>
          </a:xfrm>
          <a:prstGeom prst="rect">
            <a:avLst/>
          </a:prstGeom>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OpenAPI</a:t>
            </a:r>
            <a:r>
              <a:rPr kumimoji="1" lang="ja-JP" altLang="en-US" sz="2800" b="1" dirty="0">
                <a:latin typeface="Meiryo UI" panose="020B0604030504040204" pitchFamily="50" charset="-128"/>
                <a:ea typeface="Meiryo UI" panose="020B0604030504040204" pitchFamily="50" charset="-128"/>
              </a:rPr>
              <a:t>ドキュメントとクライアントコードの対応</a:t>
            </a:r>
          </a:p>
        </p:txBody>
      </p:sp>
      <p:pic>
        <p:nvPicPr>
          <p:cNvPr id="11" name="図 10">
            <a:extLst>
              <a:ext uri="{FF2B5EF4-FFF2-40B4-BE49-F238E27FC236}">
                <a16:creationId xmlns:a16="http://schemas.microsoft.com/office/drawing/2014/main" id="{47314623-51B7-4C78-A5DB-10A2F400C2DA}"/>
              </a:ext>
            </a:extLst>
          </p:cNvPr>
          <p:cNvPicPr>
            <a:picLocks noChangeAspect="1"/>
          </p:cNvPicPr>
          <p:nvPr/>
        </p:nvPicPr>
        <p:blipFill rotWithShape="1">
          <a:blip r:embed="rId3"/>
          <a:srcRect t="48068"/>
          <a:stretch/>
        </p:blipFill>
        <p:spPr>
          <a:xfrm>
            <a:off x="7077474" y="4162814"/>
            <a:ext cx="4648849" cy="2310333"/>
          </a:xfrm>
          <a:prstGeom prst="rect">
            <a:avLst/>
          </a:prstGeom>
        </p:spPr>
      </p:pic>
      <p:sp>
        <p:nvSpPr>
          <p:cNvPr id="15" name="矢印: 右 14">
            <a:extLst>
              <a:ext uri="{FF2B5EF4-FFF2-40B4-BE49-F238E27FC236}">
                <a16:creationId xmlns:a16="http://schemas.microsoft.com/office/drawing/2014/main" id="{FEFA9DD6-F34A-4126-9206-B152E62345A2}"/>
              </a:ext>
            </a:extLst>
          </p:cNvPr>
          <p:cNvSpPr/>
          <p:nvPr/>
        </p:nvSpPr>
        <p:spPr>
          <a:xfrm rot="2488240">
            <a:off x="1185353" y="17818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右 16">
            <a:extLst>
              <a:ext uri="{FF2B5EF4-FFF2-40B4-BE49-F238E27FC236}">
                <a16:creationId xmlns:a16="http://schemas.microsoft.com/office/drawing/2014/main" id="{6CB84787-4738-414F-9753-1F120A28D12E}"/>
              </a:ext>
            </a:extLst>
          </p:cNvPr>
          <p:cNvSpPr/>
          <p:nvPr/>
        </p:nvSpPr>
        <p:spPr>
          <a:xfrm rot="9484517">
            <a:off x="2788126" y="223610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FC7394A-24D5-4048-802C-8D644A2A7152}"/>
              </a:ext>
            </a:extLst>
          </p:cNvPr>
          <p:cNvSpPr txBox="1"/>
          <p:nvPr/>
        </p:nvSpPr>
        <p:spPr>
          <a:xfrm>
            <a:off x="1142311" y="5185935"/>
            <a:ext cx="4742304"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tags</a:t>
            </a:r>
            <a:r>
              <a:rPr kumimoji="1" lang="ja-JP" altLang="en-US" sz="1600" dirty="0">
                <a:solidFill>
                  <a:schemeClr val="bg1"/>
                </a:solidFill>
                <a:latin typeface="Meiryo UI" panose="020B0604030504040204" pitchFamily="50" charset="-128"/>
                <a:ea typeface="Meiryo UI" panose="020B0604030504040204" pitchFamily="50" charset="-128"/>
              </a:rPr>
              <a:t>でグルーピングします。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コード生成するとグループごとにクラスが作成されます。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operationId</a:t>
            </a:r>
            <a:r>
              <a:rPr kumimoji="1" lang="ja-JP" altLang="en-US" sz="1600" dirty="0">
                <a:solidFill>
                  <a:schemeClr val="bg1"/>
                </a:solidFill>
                <a:latin typeface="Meiryo UI" panose="020B0604030504040204" pitchFamily="50" charset="-128"/>
                <a:ea typeface="Meiryo UI" panose="020B0604030504040204" pitchFamily="50" charset="-128"/>
              </a:rPr>
              <a:t>で</a:t>
            </a: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を識別する</a:t>
            </a:r>
            <a:r>
              <a:rPr kumimoji="1" lang="en-US" altLang="ja-JP" sz="1600" dirty="0">
                <a:solidFill>
                  <a:schemeClr val="bg1"/>
                </a:solidFill>
                <a:latin typeface="Meiryo UI" panose="020B0604030504040204" pitchFamily="50" charset="-128"/>
                <a:ea typeface="Meiryo UI" panose="020B0604030504040204" pitchFamily="50" charset="-128"/>
              </a:rPr>
              <a:t>ID</a:t>
            </a:r>
            <a:r>
              <a:rPr kumimoji="1" lang="ja-JP" altLang="en-US" sz="1600" dirty="0">
                <a:solidFill>
                  <a:schemeClr val="bg1"/>
                </a:solidFill>
                <a:latin typeface="Meiryo UI" panose="020B0604030504040204" pitchFamily="50" charset="-128"/>
                <a:ea typeface="Meiryo UI" panose="020B0604030504040204" pitchFamily="50" charset="-128"/>
              </a:rPr>
              <a:t>を指定します。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コード生成すると関数名に使われます。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5" name="図 4">
            <a:extLst>
              <a:ext uri="{FF2B5EF4-FFF2-40B4-BE49-F238E27FC236}">
                <a16:creationId xmlns:a16="http://schemas.microsoft.com/office/drawing/2014/main" id="{24A99F07-0A5E-44C6-8CF2-3E4122FD2DEA}"/>
              </a:ext>
            </a:extLst>
          </p:cNvPr>
          <p:cNvPicPr>
            <a:picLocks noChangeAspect="1"/>
          </p:cNvPicPr>
          <p:nvPr/>
        </p:nvPicPr>
        <p:blipFill>
          <a:blip r:embed="rId5"/>
          <a:stretch>
            <a:fillRect/>
          </a:stretch>
        </p:blipFill>
        <p:spPr>
          <a:xfrm>
            <a:off x="9095386" y="440644"/>
            <a:ext cx="2133508" cy="1928127"/>
          </a:xfrm>
          <a:prstGeom prst="rect">
            <a:avLst/>
          </a:prstGeom>
        </p:spPr>
      </p:pic>
      <p:sp>
        <p:nvSpPr>
          <p:cNvPr id="13" name="矢印: 右 12">
            <a:extLst>
              <a:ext uri="{FF2B5EF4-FFF2-40B4-BE49-F238E27FC236}">
                <a16:creationId xmlns:a16="http://schemas.microsoft.com/office/drawing/2014/main" id="{76AD128D-3BEE-49A5-AD8D-E8E7ABB701D6}"/>
              </a:ext>
            </a:extLst>
          </p:cNvPr>
          <p:cNvSpPr/>
          <p:nvPr/>
        </p:nvSpPr>
        <p:spPr>
          <a:xfrm rot="1388748">
            <a:off x="4222726" y="2840320"/>
            <a:ext cx="129349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矢印: 右 18">
            <a:extLst>
              <a:ext uri="{FF2B5EF4-FFF2-40B4-BE49-F238E27FC236}">
                <a16:creationId xmlns:a16="http://schemas.microsoft.com/office/drawing/2014/main" id="{6F9722DE-E90E-429F-9FAB-E80BE8D4CE46}"/>
              </a:ext>
            </a:extLst>
          </p:cNvPr>
          <p:cNvSpPr/>
          <p:nvPr/>
        </p:nvSpPr>
        <p:spPr>
          <a:xfrm rot="7475021">
            <a:off x="7448784" y="3025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100BEC76-95B0-4385-A910-B4B70158F676}"/>
              </a:ext>
            </a:extLst>
          </p:cNvPr>
          <p:cNvSpPr/>
          <p:nvPr/>
        </p:nvSpPr>
        <p:spPr>
          <a:xfrm rot="7305760">
            <a:off x="9148005" y="520232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8">
            <a:extLst>
              <a:ext uri="{FF2B5EF4-FFF2-40B4-BE49-F238E27FC236}">
                <a16:creationId xmlns:a16="http://schemas.microsoft.com/office/drawing/2014/main" id="{7B4BA059-E83C-41BD-BFD1-DAD4CAC02DEA}"/>
              </a:ext>
            </a:extLst>
          </p:cNvPr>
          <p:cNvSpPr>
            <a:spLocks noGrp="1"/>
          </p:cNvSpPr>
          <p:nvPr>
            <p:ph type="sldNum" sz="quarter" idx="12"/>
          </p:nvPr>
        </p:nvSpPr>
        <p:spPr/>
        <p:txBody>
          <a:bodyPr/>
          <a:lstStyle/>
          <a:p>
            <a:fld id="{A783C381-2822-4F05-8A88-66F73725CF2D}" type="slidenum">
              <a:rPr kumimoji="1" lang="ja-JP" altLang="en-US" smtClean="0"/>
              <a:t>24</a:t>
            </a:fld>
            <a:endParaRPr kumimoji="1" lang="ja-JP" altLang="en-US"/>
          </a:p>
        </p:txBody>
      </p:sp>
    </p:spTree>
    <p:extLst>
      <p:ext uri="{BB962C8B-B14F-4D97-AF65-F5344CB8AC3E}">
        <p14:creationId xmlns:p14="http://schemas.microsoft.com/office/powerpoint/2010/main" val="303774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モックサーバが返すレスポンス</a:t>
            </a:r>
          </a:p>
        </p:txBody>
      </p:sp>
      <p:pic>
        <p:nvPicPr>
          <p:cNvPr id="2" name="図 1">
            <a:extLst>
              <a:ext uri="{FF2B5EF4-FFF2-40B4-BE49-F238E27FC236}">
                <a16:creationId xmlns:a16="http://schemas.microsoft.com/office/drawing/2014/main" id="{54C41829-09FD-496A-A964-708F32D7AD67}"/>
              </a:ext>
            </a:extLst>
          </p:cNvPr>
          <p:cNvPicPr>
            <a:picLocks noChangeAspect="1"/>
          </p:cNvPicPr>
          <p:nvPr/>
        </p:nvPicPr>
        <p:blipFill>
          <a:blip r:embed="rId3"/>
          <a:stretch>
            <a:fillRect/>
          </a:stretch>
        </p:blipFill>
        <p:spPr>
          <a:xfrm>
            <a:off x="1369901" y="1178804"/>
            <a:ext cx="2725180" cy="5172419"/>
          </a:xfrm>
          <a:prstGeom prst="rect">
            <a:avLst/>
          </a:prstGeom>
        </p:spPr>
      </p:pic>
      <p:pic>
        <p:nvPicPr>
          <p:cNvPr id="4" name="図 3">
            <a:extLst>
              <a:ext uri="{FF2B5EF4-FFF2-40B4-BE49-F238E27FC236}">
                <a16:creationId xmlns:a16="http://schemas.microsoft.com/office/drawing/2014/main" id="{1599192D-C516-49C9-BC7C-6FB30A91A41E}"/>
              </a:ext>
            </a:extLst>
          </p:cNvPr>
          <p:cNvPicPr>
            <a:picLocks noChangeAspect="1"/>
          </p:cNvPicPr>
          <p:nvPr/>
        </p:nvPicPr>
        <p:blipFill rotWithShape="1">
          <a:blip r:embed="rId4"/>
          <a:srcRect l="1557" t="17488" r="47519"/>
          <a:stretch/>
        </p:blipFill>
        <p:spPr>
          <a:xfrm>
            <a:off x="5279010" y="2083324"/>
            <a:ext cx="3156536" cy="4267899"/>
          </a:xfrm>
          <a:prstGeom prst="rect">
            <a:avLst/>
          </a:prstGeom>
        </p:spPr>
      </p:pic>
      <p:sp>
        <p:nvSpPr>
          <p:cNvPr id="5" name="矢印: 右 4">
            <a:extLst>
              <a:ext uri="{FF2B5EF4-FFF2-40B4-BE49-F238E27FC236}">
                <a16:creationId xmlns:a16="http://schemas.microsoft.com/office/drawing/2014/main" id="{492D2E80-28A9-47E0-9CE4-80ADD38843B0}"/>
              </a:ext>
            </a:extLst>
          </p:cNvPr>
          <p:cNvSpPr/>
          <p:nvPr/>
        </p:nvSpPr>
        <p:spPr>
          <a:xfrm rot="2488240">
            <a:off x="1596466" y="39594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4674DD7C-616A-48F0-BE48-EFAB1E2AD784}"/>
              </a:ext>
            </a:extLst>
          </p:cNvPr>
          <p:cNvSpPr/>
          <p:nvPr/>
        </p:nvSpPr>
        <p:spPr>
          <a:xfrm rot="19349242">
            <a:off x="3537921" y="4649659"/>
            <a:ext cx="171641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2CB9720-A39A-4F79-84B0-163AF942DA20}"/>
              </a:ext>
            </a:extLst>
          </p:cNvPr>
          <p:cNvSpPr txBox="1"/>
          <p:nvPr/>
        </p:nvSpPr>
        <p:spPr>
          <a:xfrm>
            <a:off x="611460" y="2757341"/>
            <a:ext cx="4242062"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に実際に返却される例を定義します。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モックサーバが返却するデータになります。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4BFA9C7B-5856-4410-BE33-E9F9B787EDDD}"/>
              </a:ext>
            </a:extLst>
          </p:cNvPr>
          <p:cNvPicPr>
            <a:picLocks noChangeAspect="1"/>
          </p:cNvPicPr>
          <p:nvPr/>
        </p:nvPicPr>
        <p:blipFill>
          <a:blip r:embed="rId5"/>
          <a:stretch>
            <a:fillRect/>
          </a:stretch>
        </p:blipFill>
        <p:spPr>
          <a:xfrm>
            <a:off x="8963519" y="445397"/>
            <a:ext cx="2112447" cy="2014903"/>
          </a:xfrm>
          <a:prstGeom prst="rect">
            <a:avLst/>
          </a:prstGeom>
        </p:spPr>
      </p:pic>
      <p:sp>
        <p:nvSpPr>
          <p:cNvPr id="14" name="スライド番号プレースホルダー 13">
            <a:extLst>
              <a:ext uri="{FF2B5EF4-FFF2-40B4-BE49-F238E27FC236}">
                <a16:creationId xmlns:a16="http://schemas.microsoft.com/office/drawing/2014/main" id="{8AAA24AD-1B41-4FB3-BF02-6F0D99E5F113}"/>
              </a:ext>
            </a:extLst>
          </p:cNvPr>
          <p:cNvSpPr>
            <a:spLocks noGrp="1"/>
          </p:cNvSpPr>
          <p:nvPr>
            <p:ph type="sldNum" sz="quarter" idx="12"/>
          </p:nvPr>
        </p:nvSpPr>
        <p:spPr/>
        <p:txBody>
          <a:bodyPr/>
          <a:lstStyle/>
          <a:p>
            <a:fld id="{A783C381-2822-4F05-8A88-66F73725CF2D}" type="slidenum">
              <a:rPr kumimoji="1" lang="ja-JP" altLang="en-US" smtClean="0"/>
              <a:t>25</a:t>
            </a:fld>
            <a:endParaRPr kumimoji="1" lang="ja-JP" altLang="en-US"/>
          </a:p>
        </p:txBody>
      </p:sp>
    </p:spTree>
    <p:extLst>
      <p:ext uri="{BB962C8B-B14F-4D97-AF65-F5344CB8AC3E}">
        <p14:creationId xmlns:p14="http://schemas.microsoft.com/office/powerpoint/2010/main" val="95564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8628C7-E640-40A1-80B0-AD3FE511D235}"/>
              </a:ext>
            </a:extLst>
          </p:cNvPr>
          <p:cNvPicPr>
            <a:picLocks noChangeAspect="1"/>
          </p:cNvPicPr>
          <p:nvPr/>
        </p:nvPicPr>
        <p:blipFill rotWithShape="1">
          <a:blip r:embed="rId3"/>
          <a:srcRect r="47466" b="75808"/>
          <a:stretch/>
        </p:blipFill>
        <p:spPr>
          <a:xfrm>
            <a:off x="5626434" y="4239976"/>
            <a:ext cx="5849750" cy="1830886"/>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REST API</a:t>
            </a:r>
            <a:r>
              <a:rPr kumimoji="1" lang="ja-JP" altLang="en-US" sz="2000" dirty="0">
                <a:latin typeface="Meiryo UI" panose="020B0604030504040204" pitchFamily="50" charset="-128"/>
                <a:ea typeface="Meiryo UI" panose="020B0604030504040204" pitchFamily="50" charset="-128"/>
              </a:rPr>
              <a:t>を呼び出せるようにします。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ブラウザで次の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にアクセスします。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http://localhost:9080/api/todos</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モックサーバの起動</a:t>
            </a:r>
          </a:p>
        </p:txBody>
      </p:sp>
      <p:sp>
        <p:nvSpPr>
          <p:cNvPr id="8" name="矢印: 右 7">
            <a:extLst>
              <a:ext uri="{FF2B5EF4-FFF2-40B4-BE49-F238E27FC236}">
                <a16:creationId xmlns:a16="http://schemas.microsoft.com/office/drawing/2014/main" id="{4971AF84-FCEA-4537-BC67-0E62EEBD6C48}"/>
              </a:ext>
            </a:extLst>
          </p:cNvPr>
          <p:cNvSpPr/>
          <p:nvPr/>
        </p:nvSpPr>
        <p:spPr>
          <a:xfrm rot="8252184">
            <a:off x="7986661" y="433718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E6492EE-4BD4-4CED-9BB8-ECA6A16B91A8}"/>
              </a:ext>
            </a:extLst>
          </p:cNvPr>
          <p:cNvSpPr txBox="1"/>
          <p:nvPr/>
        </p:nvSpPr>
        <p:spPr>
          <a:xfrm>
            <a:off x="5371488" y="5544420"/>
            <a:ext cx="3734297"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examples</a:t>
            </a:r>
            <a:r>
              <a:rPr kumimoji="1" lang="ja-JP" altLang="en-US" sz="1600" dirty="0">
                <a:solidFill>
                  <a:schemeClr val="bg1"/>
                </a:solidFill>
                <a:latin typeface="Meiryo UI" panose="020B0604030504040204" pitchFamily="50" charset="-128"/>
                <a:ea typeface="Meiryo UI" panose="020B0604030504040204" pitchFamily="50" charset="-128"/>
              </a:rPr>
              <a:t>で定義したデータが返されます。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417C021E-CD71-4BB6-BB7B-B2254188E29E}"/>
              </a:ext>
            </a:extLst>
          </p:cNvPr>
          <p:cNvSpPr>
            <a:spLocks noGrp="1"/>
          </p:cNvSpPr>
          <p:nvPr>
            <p:ph type="sldNum" sz="quarter" idx="12"/>
          </p:nvPr>
        </p:nvSpPr>
        <p:spPr/>
        <p:txBody>
          <a:bodyPr/>
          <a:lstStyle/>
          <a:p>
            <a:fld id="{A783C381-2822-4F05-8A88-66F73725CF2D}"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D7A3734-2115-4130-BB9E-9C061BE0D7A8}"/>
              </a:ext>
            </a:extLst>
          </p:cNvPr>
          <p:cNvPicPr>
            <a:picLocks noChangeAspect="1"/>
          </p:cNvPicPr>
          <p:nvPr/>
        </p:nvPicPr>
        <p:blipFill>
          <a:blip r:embed="rId4"/>
          <a:stretch>
            <a:fillRect/>
          </a:stretch>
        </p:blipFill>
        <p:spPr>
          <a:xfrm>
            <a:off x="8963519" y="455125"/>
            <a:ext cx="2112447" cy="2014903"/>
          </a:xfrm>
          <a:prstGeom prst="rect">
            <a:avLst/>
          </a:prstGeom>
        </p:spPr>
      </p:pic>
    </p:spTree>
    <p:extLst>
      <p:ext uri="{BB962C8B-B14F-4D97-AF65-F5344CB8AC3E}">
        <p14:creationId xmlns:p14="http://schemas.microsoft.com/office/powerpoint/2010/main" val="411654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API</a:t>
            </a:r>
            <a:r>
              <a:rPr kumimoji="1" lang="ja-JP" altLang="en-US" sz="2800" b="1" dirty="0">
                <a:latin typeface="Meiryo UI" panose="020B0604030504040204" pitchFamily="50" charset="-128"/>
                <a:ea typeface="Meiryo UI" panose="020B0604030504040204" pitchFamily="50" charset="-128"/>
              </a:rPr>
              <a:t>クライアントの作成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生成したクライアントコードをラッピングした</a:t>
            </a:r>
            <a:r>
              <a:rPr kumimoji="1" lang="en-US" altLang="ja-JP" sz="2000" dirty="0" err="1">
                <a:highlight>
                  <a:srgbClr val="FFFF00"/>
                </a:highlight>
                <a:latin typeface="Meiryo UI" panose="020B0604030504040204" pitchFamily="50" charset="-128"/>
                <a:ea typeface="Meiryo UI" panose="020B0604030504040204" pitchFamily="50" charset="-128"/>
              </a:rPr>
              <a:t>BackendSerivce</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BackendService</a:t>
            </a:r>
            <a:r>
              <a:rPr kumimoji="1" lang="ja-JP" altLang="en-US" sz="2000" dirty="0">
                <a:latin typeface="Meiryo UI" panose="020B0604030504040204" pitchFamily="50" charset="-128"/>
                <a:ea typeface="Meiryo UI" panose="020B0604030504040204" pitchFamily="50" charset="-128"/>
              </a:rPr>
              <a:t>により、各機能を作る時の</a:t>
            </a:r>
            <a:r>
              <a:rPr kumimoji="1" lang="en-US" altLang="ja-JP" sz="2000" dirty="0">
                <a:highlight>
                  <a:srgbClr val="FFFF00"/>
                </a:highlight>
                <a:latin typeface="Meiryo UI" panose="020B0604030504040204" pitchFamily="50" charset="-128"/>
                <a:ea typeface="Meiryo UI" panose="020B0604030504040204" pitchFamily="50" charset="-128"/>
              </a:rPr>
              <a:t>REST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の呼び出しを実装しやすく</a:t>
            </a:r>
            <a:r>
              <a:rPr kumimoji="1" lang="ja-JP" altLang="en-US" sz="2000" dirty="0">
                <a:latin typeface="Meiryo UI" panose="020B0604030504040204" pitchFamily="50" charset="-128"/>
                <a:ea typeface="Meiryo UI" panose="020B0604030504040204" pitchFamily="50" charset="-128"/>
              </a:rPr>
              <a:t>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API</a:t>
            </a:r>
            <a:r>
              <a:rPr kumimoji="1" lang="ja-JP" altLang="en-US" sz="2000" dirty="0">
                <a:highlight>
                  <a:srgbClr val="FFFF00"/>
                </a:highlight>
                <a:latin typeface="Meiryo UI" panose="020B0604030504040204" pitchFamily="50" charset="-128"/>
                <a:ea typeface="Meiryo UI" panose="020B0604030504040204" pitchFamily="50" charset="-128"/>
              </a:rPr>
              <a:t>呼び出し時の共通処理を埋め込む</a:t>
            </a:r>
            <a:r>
              <a:rPr kumimoji="1" lang="ja-JP" altLang="en-US" sz="2000" dirty="0">
                <a:latin typeface="Meiryo UI" panose="020B0604030504040204" pitchFamily="50" charset="-128"/>
                <a:ea typeface="Meiryo UI" panose="020B0604030504040204" pitchFamily="50" charset="-128"/>
              </a:rPr>
              <a:t>ことが可能になります。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en-US" altLang="ja-JP" sz="2000" dirty="0">
                <a:latin typeface="Meiryo UI" panose="020B0604030504040204" pitchFamily="50" charset="-128"/>
                <a:ea typeface="Meiryo UI" panose="020B0604030504040204" pitchFamily="50" charset="-128"/>
              </a:rPr>
              <a:t>/backend</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err="1">
                <a:highlight>
                  <a:srgbClr val="FFFF00"/>
                </a:highlight>
                <a:latin typeface="Meiryo UI" panose="020B0604030504040204" pitchFamily="50" charset="-128"/>
                <a:ea typeface="Meiryo UI" panose="020B0604030504040204" pitchFamily="50" charset="-128"/>
              </a:rPr>
              <a:t>BackendService.ts</a:t>
            </a:r>
            <a:r>
              <a:rPr kumimoji="1" lang="ja-JP" altLang="en-US" sz="2000" dirty="0">
                <a:latin typeface="Meiryo UI" panose="020B0604030504040204" pitchFamily="50" charset="-128"/>
                <a:ea typeface="Meiryo UI" panose="020B0604030504040204" pitchFamily="50" charset="-128"/>
              </a:rPr>
              <a:t>ファイルを作ります。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ファイルを作ったら</a:t>
            </a:r>
            <a:r>
              <a:rPr kumimoji="1" lang="ja-JP" altLang="en-US" sz="2000" dirty="0">
                <a:highlight>
                  <a:srgbClr val="FFFF00"/>
                </a:highlight>
                <a:latin typeface="Meiryo UI" panose="020B0604030504040204" pitchFamily="50" charset="-128"/>
                <a:ea typeface="Meiryo UI" panose="020B0604030504040204" pitchFamily="50" charset="-128"/>
              </a:rPr>
              <a:t>次のページのコードをコピペ</a:t>
            </a:r>
            <a:r>
              <a:rPr kumimoji="1" lang="ja-JP" altLang="en-US" sz="2000" dirty="0">
                <a:latin typeface="Meiryo UI" panose="020B0604030504040204" pitchFamily="50" charset="-128"/>
                <a:ea typeface="Meiryo UI" panose="020B0604030504040204" pitchFamily="50" charset="-128"/>
              </a:rPr>
              <a:t>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コピペしたら、</a:t>
            </a:r>
            <a:r>
              <a:rPr kumimoji="1" lang="en-US" altLang="ja-JP" sz="2000" dirty="0">
                <a:highlight>
                  <a:srgbClr val="FFFF00"/>
                </a:highlight>
                <a:latin typeface="Meiryo UI" panose="020B0604030504040204" pitchFamily="50" charset="-128"/>
                <a:ea typeface="Meiryo UI" panose="020B0604030504040204" pitchFamily="50" charset="-128"/>
              </a:rPr>
              <a:t>Alt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Shift</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F</a:t>
            </a:r>
            <a:r>
              <a:rPr kumimoji="1" lang="ja-JP" altLang="en-US" sz="2000" dirty="0">
                <a:latin typeface="Meiryo UI" panose="020B0604030504040204" pitchFamily="50" charset="-128"/>
                <a:ea typeface="Meiryo UI" panose="020B0604030504040204" pitchFamily="50" charset="-128"/>
              </a:rPr>
              <a:t>を押してフォーマットしましょう。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29B2719-BDAD-4568-A225-2F4C9D9E441D}"/>
              </a:ext>
            </a:extLst>
          </p:cNvPr>
          <p:cNvSpPr>
            <a:spLocks noGrp="1"/>
          </p:cNvSpPr>
          <p:nvPr>
            <p:ph type="sldNum" sz="quarter" idx="12"/>
          </p:nvPr>
        </p:nvSpPr>
        <p:spPr/>
        <p:txBody>
          <a:bodyPr/>
          <a:lstStyle/>
          <a:p>
            <a:fld id="{A783C381-2822-4F05-8A88-66F73725CF2D}" type="slidenum">
              <a:rPr kumimoji="1" lang="ja-JP" altLang="en-US" smtClean="0"/>
              <a:t>27</a:t>
            </a:fld>
            <a:endParaRPr kumimoji="1" lang="ja-JP" altLang="en-US"/>
          </a:p>
        </p:txBody>
      </p:sp>
    </p:spTree>
    <p:extLst>
      <p:ext uri="{BB962C8B-B14F-4D97-AF65-F5344CB8AC3E}">
        <p14:creationId xmlns:p14="http://schemas.microsoft.com/office/powerpoint/2010/main" val="5081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BackendService.ts</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1" y="1069809"/>
            <a:ext cx="5457570" cy="4893647"/>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'./generated-rest-client'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requestLogger</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Middleware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pre: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`&gt;&gt;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init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method</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init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post: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async</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console</a:t>
            </a:r>
            <a:r>
              <a:rPr lang="en-US" altLang="ja-JP" sz="900" dirty="0">
                <a:solidFill>
                  <a:srgbClr val="1A1A1A"/>
                </a:solidFill>
                <a:effectLst/>
                <a:latin typeface="Consolas" panose="020B0609020204030204" pitchFamily="49" charset="0"/>
              </a:rPr>
              <a:t>.</a:t>
            </a:r>
            <a:r>
              <a:rPr lang="en-US" altLang="ja-JP" sz="900" dirty="0">
                <a:solidFill>
                  <a:srgbClr val="C94824"/>
                </a:solidFill>
                <a:effectLst/>
                <a:latin typeface="Consolas" panose="020B0609020204030204" pitchFamily="49" charset="0"/>
              </a:rPr>
              <a:t>log</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`&lt;&lt; </a:t>
            </a:r>
            <a:r>
              <a:rPr lang="en-US" altLang="ja-JP" sz="900" dirty="0">
                <a:solidFill>
                  <a:srgbClr val="B052A1"/>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response</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status</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context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url</a:t>
            </a:r>
            <a:r>
              <a:rPr lang="en-US" altLang="ja-JP" sz="900" dirty="0">
                <a:solidFill>
                  <a:srgbClr val="B052A1"/>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context</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middleware: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requestLogger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TodosApi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UsersApi</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configuration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inlineObject2:</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inlineObject3:</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326E48BF-C66B-4610-9467-A21B38CA9B6E}"/>
              </a:ext>
            </a:extLst>
          </p:cNvPr>
          <p:cNvSpPr txBox="1"/>
          <p:nvPr/>
        </p:nvSpPr>
        <p:spPr>
          <a:xfrm>
            <a:off x="6188061" y="1069576"/>
            <a:ext cx="5457570" cy="281615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inlineObject</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text</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number</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todosApi</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putTodo</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todoId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inlineObject1:</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completed</a:t>
            </a:r>
            <a:r>
              <a:rPr lang="en-US" altLang="ja-JP" sz="900" b="0" dirty="0">
                <a:solidFill>
                  <a:srgbClr val="1A1A1A"/>
                </a:solidFill>
                <a:effectLst/>
                <a:latin typeface="Consolas" panose="020B0609020204030204" pitchFamily="49" charset="0"/>
              </a:rPr>
              <a:t> }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getTodos</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postTodo</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putTodo</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endParaRPr kumimoji="1" lang="ja-JP" altLang="en-US" sz="900" dirty="0">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28</a:t>
            </a:fld>
            <a:endParaRPr kumimoji="1" lang="ja-JP" altLang="en-US"/>
          </a:p>
        </p:txBody>
      </p:sp>
      <p:sp>
        <p:nvSpPr>
          <p:cNvPr id="15" name="テキスト ボックス 14">
            <a:extLst>
              <a:ext uri="{FF2B5EF4-FFF2-40B4-BE49-F238E27FC236}">
                <a16:creationId xmlns:a16="http://schemas.microsoft.com/office/drawing/2014/main" id="{79269BF8-D2B6-474D-AD7A-9C536D4964EF}"/>
              </a:ext>
            </a:extLst>
          </p:cNvPr>
          <p:cNvSpPr txBox="1"/>
          <p:nvPr/>
        </p:nvSpPr>
        <p:spPr>
          <a:xfrm>
            <a:off x="6360027" y="4335233"/>
            <a:ext cx="5113638" cy="1594988"/>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と呼ばれる部品を作成して、</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リクエストやレスポンスに対する共通的な処理を実装できます。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開発時に</a:t>
            </a:r>
            <a:r>
              <a:rPr kumimoji="1" lang="en-US" altLang="ja-JP" sz="1600" dirty="0">
                <a:solidFill>
                  <a:schemeClr val="bg1"/>
                </a:solidFill>
                <a:latin typeface="Meiryo UI" panose="020B0604030504040204" pitchFamily="50" charset="-128"/>
                <a:ea typeface="Meiryo UI" panose="020B0604030504040204" pitchFamily="50" charset="-128"/>
              </a:rPr>
              <a:t>REST API</a:t>
            </a:r>
            <a:r>
              <a:rPr kumimoji="1" lang="ja-JP" altLang="en-US" sz="1600" dirty="0">
                <a:solidFill>
                  <a:schemeClr val="bg1"/>
                </a:solidFill>
                <a:latin typeface="Meiryo UI" panose="020B0604030504040204" pitchFamily="50" charset="-128"/>
                <a:ea typeface="Meiryo UI" panose="020B0604030504040204" pitchFamily="50" charset="-128"/>
              </a:rPr>
              <a:t>の呼び出しを確認しやすいように、</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リクエストとレスポンスをコンソールにログ出力する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Middleware</a:t>
            </a:r>
            <a:r>
              <a:rPr kumimoji="1" lang="ja-JP" altLang="en-US" sz="1600" dirty="0">
                <a:solidFill>
                  <a:schemeClr val="bg1"/>
                </a:solidFill>
                <a:latin typeface="Meiryo UI" panose="020B0604030504040204" pitchFamily="50" charset="-128"/>
                <a:ea typeface="Meiryo UI" panose="020B0604030504040204" pitchFamily="50" charset="-128"/>
              </a:rPr>
              <a:t>を作成しています。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7C3ECE9D-8C00-4802-9CDE-63EB12BFD5A2}"/>
              </a:ext>
            </a:extLst>
          </p:cNvPr>
          <p:cNvSpPr/>
          <p:nvPr/>
        </p:nvSpPr>
        <p:spPr>
          <a:xfrm rot="8252184">
            <a:off x="2869912" y="173017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3824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この後の開発に進む前に、時間のかかるパッケージのインストールを走らせておきます。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ディレクトリで次のコマンドで実行します。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install</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この時点では実行するだけで結果確認は後ほど行います。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パッケージのインストール</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29</a:t>
            </a:fld>
            <a:endParaRPr kumimoji="1" lang="ja-JP" altLang="en-US"/>
          </a:p>
        </p:txBody>
      </p:sp>
    </p:spTree>
    <p:extLst>
      <p:ext uri="{BB962C8B-B14F-4D97-AF65-F5344CB8AC3E}">
        <p14:creationId xmlns:p14="http://schemas.microsoft.com/office/powerpoint/2010/main" val="119232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ハンズオン資料を準備する</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このスライドを</a:t>
            </a: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にしたファイルを提供しています。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PDF</a:t>
            </a:r>
            <a:r>
              <a:rPr kumimoji="1" lang="ja-JP" altLang="en-US" sz="2000" dirty="0">
                <a:latin typeface="Meiryo UI" panose="020B0604030504040204" pitchFamily="50" charset="-128"/>
                <a:ea typeface="Meiryo UI" panose="020B0604030504040204" pitchFamily="50" charset="-128"/>
              </a:rPr>
              <a:t>ファイルを開いて見れる状態にしてください。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/spa-handson.pdf</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3</a:t>
            </a:fld>
            <a:endParaRPr kumimoji="1" lang="ja-JP" altLang="en-US"/>
          </a:p>
        </p:txBody>
      </p:sp>
      <p:pic>
        <p:nvPicPr>
          <p:cNvPr id="8" name="図 7">
            <a:extLst>
              <a:ext uri="{FF2B5EF4-FFF2-40B4-BE49-F238E27FC236}">
                <a16:creationId xmlns:a16="http://schemas.microsoft.com/office/drawing/2014/main" id="{3530A536-ECD6-49DD-B1C8-6A585D9BCAE7}"/>
              </a:ext>
            </a:extLst>
          </p:cNvPr>
          <p:cNvPicPr>
            <a:picLocks noChangeAspect="1"/>
          </p:cNvPicPr>
          <p:nvPr/>
        </p:nvPicPr>
        <p:blipFill>
          <a:blip r:embed="rId3"/>
          <a:stretch>
            <a:fillRect/>
          </a:stretch>
        </p:blipFill>
        <p:spPr>
          <a:xfrm>
            <a:off x="6457012" y="2159540"/>
            <a:ext cx="5146853" cy="3975246"/>
          </a:xfrm>
          <a:prstGeom prst="rect">
            <a:avLst/>
          </a:prstGeom>
        </p:spPr>
      </p:pic>
    </p:spTree>
    <p:extLst>
      <p:ext uri="{BB962C8B-B14F-4D97-AF65-F5344CB8AC3E}">
        <p14:creationId xmlns:p14="http://schemas.microsoft.com/office/powerpoint/2010/main" val="300700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クレジットカードの決済システム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TIS</a:t>
            </a:r>
            <a:r>
              <a:rPr lang="ja-JP" altLang="en-US" sz="4400" b="1" dirty="0">
                <a:solidFill>
                  <a:schemeClr val="accent5"/>
                </a:solidFill>
                <a:latin typeface="Meiryo UI" panose="020B0604030504040204" pitchFamily="50" charset="-128"/>
                <a:ea typeface="Meiryo UI" panose="020B0604030504040204" pitchFamily="50" charset="-128"/>
              </a:rPr>
              <a:t>国内シェア率</a:t>
            </a:r>
            <a:endParaRPr lang="en-US" altLang="ja-JP" sz="44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30</a:t>
            </a:fld>
            <a:endParaRPr kumimoji="1" lang="ja-JP" altLang="en-US"/>
          </a:p>
        </p:txBody>
      </p:sp>
    </p:spTree>
    <p:extLst>
      <p:ext uri="{BB962C8B-B14F-4D97-AF65-F5344CB8AC3E}">
        <p14:creationId xmlns:p14="http://schemas.microsoft.com/office/powerpoint/2010/main" val="98810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ToDo</a:t>
            </a:r>
            <a:r>
              <a:rPr lang="ja-JP" altLang="en-US" sz="4400" b="1" dirty="0">
                <a:solidFill>
                  <a:schemeClr val="bg1"/>
                </a:solidFill>
                <a:latin typeface="Meiryo UI" panose="020B0604030504040204" pitchFamily="50" charset="-128"/>
                <a:ea typeface="Meiryo UI" panose="020B0604030504040204" pitchFamily="50" charset="-128"/>
              </a:rPr>
              <a:t>管理の開発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21E0297-002D-4A75-89F3-0A09CB1787EB}"/>
              </a:ext>
            </a:extLst>
          </p:cNvPr>
          <p:cNvSpPr>
            <a:spLocks noGrp="1"/>
          </p:cNvSpPr>
          <p:nvPr>
            <p:ph type="sldNum" sz="quarter" idx="12"/>
          </p:nvPr>
        </p:nvSpPr>
        <p:spPr/>
        <p:txBody>
          <a:bodyPr/>
          <a:lstStyle/>
          <a:p>
            <a:fld id="{A783C381-2822-4F05-8A88-66F73725CF2D}" type="slidenum">
              <a:rPr kumimoji="1" lang="ja-JP" altLang="en-US" smtClean="0"/>
              <a:t>31</a:t>
            </a:fld>
            <a:endParaRPr kumimoji="1" lang="ja-JP" altLang="en-US"/>
          </a:p>
        </p:txBody>
      </p:sp>
    </p:spTree>
    <p:extLst>
      <p:ext uri="{BB962C8B-B14F-4D97-AF65-F5344CB8AC3E}">
        <p14:creationId xmlns:p14="http://schemas.microsoft.com/office/powerpoint/2010/main" val="161244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a:t>
            </a:r>
            <a:r>
              <a:rPr kumimoji="1" lang="ja-JP" altLang="en-US" sz="2000" dirty="0">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a:t>
            </a:r>
            <a:r>
              <a:rPr kumimoji="1" lang="ja-JP" altLang="en-US" sz="2000" dirty="0">
                <a:latin typeface="Meiryo UI" panose="020B0604030504040204" pitchFamily="50" charset="-128"/>
                <a:ea typeface="Meiryo UI" panose="020B0604030504040204" pitchFamily="50" charset="-128"/>
              </a:rPr>
              <a:t>を作ります。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状態の更新、</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一覧の絞り込みは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ハンズオン時間の都合で省略します。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管理で開発するページ</a:t>
            </a:r>
          </a:p>
        </p:txBody>
      </p:sp>
      <p:pic>
        <p:nvPicPr>
          <p:cNvPr id="2" name="Picture 2" descr="page-css">
            <a:extLst>
              <a:ext uri="{FF2B5EF4-FFF2-40B4-BE49-F238E27FC236}">
                <a16:creationId xmlns:a16="http://schemas.microsoft.com/office/drawing/2014/main" id="{31E2977D-1C3C-436B-A0FA-EB29DEBFD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A9A5B907-4341-4EBF-AE62-D8A97A54C7D0}"/>
              </a:ext>
            </a:extLst>
          </p:cNvPr>
          <p:cNvSpPr/>
          <p:nvPr/>
        </p:nvSpPr>
        <p:spPr>
          <a:xfrm rot="826566">
            <a:off x="6488216" y="381346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矢印: 右 7">
            <a:extLst>
              <a:ext uri="{FF2B5EF4-FFF2-40B4-BE49-F238E27FC236}">
                <a16:creationId xmlns:a16="http://schemas.microsoft.com/office/drawing/2014/main" id="{6EB7A35C-183D-4ECF-845E-5736B2B0B05E}"/>
              </a:ext>
            </a:extLst>
          </p:cNvPr>
          <p:cNvSpPr/>
          <p:nvPr/>
        </p:nvSpPr>
        <p:spPr>
          <a:xfrm rot="12233852">
            <a:off x="9619487" y="324643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718EDA01-0289-49F7-8428-C7D5D94CC0C0}"/>
              </a:ext>
            </a:extLst>
          </p:cNvPr>
          <p:cNvSpPr>
            <a:spLocks noGrp="1"/>
          </p:cNvSpPr>
          <p:nvPr>
            <p:ph type="sldNum" sz="quarter" idx="12"/>
          </p:nvPr>
        </p:nvSpPr>
        <p:spPr/>
        <p:txBody>
          <a:bodyPr/>
          <a:lstStyle/>
          <a:p>
            <a:fld id="{A783C381-2822-4F05-8A88-66F73725CF2D}" type="slidenum">
              <a:rPr kumimoji="1" lang="ja-JP" altLang="en-US" smtClean="0"/>
              <a:t>32</a:t>
            </a:fld>
            <a:endParaRPr kumimoji="1" lang="ja-JP" altLang="en-US"/>
          </a:p>
        </p:txBody>
      </p:sp>
    </p:spTree>
    <p:extLst>
      <p:ext uri="{BB962C8B-B14F-4D97-AF65-F5344CB8AC3E}">
        <p14:creationId xmlns:p14="http://schemas.microsoft.com/office/powerpoint/2010/main" val="159291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いよいよ機能開発、その前に</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画面イメージからどうやって作っていけばいいのだろう？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まず何を作るのだろう？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何を考えないといけないのだろう？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2" name="Picture 2" descr="page-css">
            <a:extLst>
              <a:ext uri="{FF2B5EF4-FFF2-40B4-BE49-F238E27FC236}">
                <a16:creationId xmlns:a16="http://schemas.microsoft.com/office/drawing/2014/main" id="{7887E9A5-85F1-4B6B-8A5F-1C3783D68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887" y="2726528"/>
            <a:ext cx="5988280" cy="3275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64E01BA0-0788-480C-B156-10197DB1FDD4}"/>
              </a:ext>
            </a:extLst>
          </p:cNvPr>
          <p:cNvSpPr>
            <a:spLocks noGrp="1"/>
          </p:cNvSpPr>
          <p:nvPr>
            <p:ph type="sldNum" sz="quarter" idx="12"/>
          </p:nvPr>
        </p:nvSpPr>
        <p:spPr/>
        <p:txBody>
          <a:bodyPr/>
          <a:lstStyle/>
          <a:p>
            <a:fld id="{A783C381-2822-4F05-8A88-66F73725CF2D}" type="slidenum">
              <a:rPr kumimoji="1" lang="ja-JP" altLang="en-US" smtClean="0"/>
              <a:t>33</a:t>
            </a:fld>
            <a:endParaRPr kumimoji="1" lang="ja-JP" altLang="en-US"/>
          </a:p>
        </p:txBody>
      </p:sp>
    </p:spTree>
    <p:extLst>
      <p:ext uri="{BB962C8B-B14F-4D97-AF65-F5344CB8AC3E}">
        <p14:creationId xmlns:p14="http://schemas.microsoft.com/office/powerpoint/2010/main" val="411274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先人の知恵に学ぼう</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React</a:t>
            </a:r>
            <a:r>
              <a:rPr kumimoji="1" lang="ja-JP" altLang="en-US" sz="2000" dirty="0">
                <a:highlight>
                  <a:srgbClr val="FFFF00"/>
                </a:highlight>
                <a:latin typeface="Meiryo UI" panose="020B0604030504040204" pitchFamily="50" charset="-128"/>
                <a:ea typeface="Meiryo UI" panose="020B0604030504040204" pitchFamily="50" charset="-128"/>
              </a:rPr>
              <a:t>の流儀</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https://ja.reactjs.org/docs/thinking-in-react.html</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ページの作り方が紹介されています。</a:t>
            </a:r>
            <a:endParaRPr kumimoji="1" lang="en-US" altLang="ja-JP" sz="2000" dirty="0">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269EB84-F14E-4CD2-9295-84694D31B0FF}"/>
              </a:ext>
            </a:extLst>
          </p:cNvPr>
          <p:cNvPicPr>
            <a:picLocks noChangeAspect="1"/>
          </p:cNvPicPr>
          <p:nvPr/>
        </p:nvPicPr>
        <p:blipFill rotWithShape="1">
          <a:blip r:embed="rId4"/>
          <a:srcRect b="20214"/>
          <a:stretch/>
        </p:blipFill>
        <p:spPr>
          <a:xfrm>
            <a:off x="5960647" y="2572014"/>
            <a:ext cx="5803995" cy="3951879"/>
          </a:xfrm>
          <a:prstGeom prst="rect">
            <a:avLst/>
          </a:prstGeom>
          <a:ln>
            <a:noFill/>
          </a:ln>
          <a:effectLst>
            <a:outerShdw blurRad="292100" dist="139700" dir="2700000" algn="tl" rotWithShape="0">
              <a:srgbClr val="333333">
                <a:alpha val="65000"/>
              </a:srgbClr>
            </a:outerShdw>
          </a:effectLst>
        </p:spPr>
      </p:pic>
      <p:sp>
        <p:nvSpPr>
          <p:cNvPr id="5" name="矢印: 右 4">
            <a:extLst>
              <a:ext uri="{FF2B5EF4-FFF2-40B4-BE49-F238E27FC236}">
                <a16:creationId xmlns:a16="http://schemas.microsoft.com/office/drawing/2014/main" id="{89EF67A1-31B2-43C0-970B-7DF91624B143}"/>
              </a:ext>
            </a:extLst>
          </p:cNvPr>
          <p:cNvSpPr/>
          <p:nvPr/>
        </p:nvSpPr>
        <p:spPr>
          <a:xfrm rot="8252184">
            <a:off x="8314039" y="35396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67F4A161-FFE4-49DB-BEB4-3390C8D7F9BA}"/>
              </a:ext>
            </a:extLst>
          </p:cNvPr>
          <p:cNvSpPr>
            <a:spLocks noGrp="1"/>
          </p:cNvSpPr>
          <p:nvPr>
            <p:ph type="sldNum" sz="quarter" idx="12"/>
          </p:nvPr>
        </p:nvSpPr>
        <p:spPr/>
        <p:txBody>
          <a:bodyPr/>
          <a:lstStyle/>
          <a:p>
            <a:fld id="{A783C381-2822-4F05-8A88-66F73725CF2D}" type="slidenum">
              <a:rPr kumimoji="1" lang="ja-JP" altLang="en-US" smtClean="0"/>
              <a:t>34</a:t>
            </a:fld>
            <a:endParaRPr kumimoji="1" lang="ja-JP" altLang="en-US"/>
          </a:p>
        </p:txBody>
      </p:sp>
    </p:spTree>
    <p:extLst>
      <p:ext uri="{BB962C8B-B14F-4D97-AF65-F5344CB8AC3E}">
        <p14:creationId xmlns:p14="http://schemas.microsoft.com/office/powerpoint/2010/main" val="38748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5375446"/>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55680C2F-23D2-4B07-88D7-BB31A41AD00A}"/>
              </a:ext>
            </a:extLst>
          </p:cNvPr>
          <p:cNvSpPr>
            <a:spLocks noGrp="1"/>
          </p:cNvSpPr>
          <p:nvPr>
            <p:ph type="sldNum" sz="quarter" idx="12"/>
          </p:nvPr>
        </p:nvSpPr>
        <p:spPr/>
        <p:txBody>
          <a:bodyPr/>
          <a:lstStyle/>
          <a:p>
            <a:fld id="{A783C381-2822-4F05-8A88-66F73725CF2D}" type="slidenum">
              <a:rPr kumimoji="1" lang="ja-JP" altLang="en-US" smtClean="0"/>
              <a:t>35</a:t>
            </a:fld>
            <a:endParaRPr kumimoji="1" lang="ja-JP" altLang="en-US"/>
          </a:p>
        </p:txBody>
      </p:sp>
    </p:spTree>
    <p:extLst>
      <p:ext uri="{BB962C8B-B14F-4D97-AF65-F5344CB8AC3E}">
        <p14:creationId xmlns:p14="http://schemas.microsoft.com/office/powerpoint/2010/main" val="19148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まずはモックをそのまま表示します。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の順に反映していきます。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231216D7-7610-41AB-9F52-DFBB521EA6DE}"/>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1" name="矢印: 右 10">
            <a:extLst>
              <a:ext uri="{FF2B5EF4-FFF2-40B4-BE49-F238E27FC236}">
                <a16:creationId xmlns:a16="http://schemas.microsoft.com/office/drawing/2014/main" id="{464ED2DE-C472-480F-A83C-51AEB61B20D5}"/>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5118424-8372-40D9-A74E-C4F7102FC7DD}"/>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36</a:t>
            </a:fld>
            <a:endParaRPr kumimoji="1" lang="ja-JP" altLang="en-US"/>
          </a:p>
        </p:txBody>
      </p:sp>
    </p:spTree>
    <p:extLst>
      <p:ext uri="{BB962C8B-B14F-4D97-AF65-F5344CB8AC3E}">
        <p14:creationId xmlns:p14="http://schemas.microsoft.com/office/powerpoint/2010/main" val="2225919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はじめにアプリを起動します。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先ほど走らせておいたパッケージのインストール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が終わっているか確認します。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run</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a:highlight>
                  <a:srgbClr val="FFFF00"/>
                </a:highlight>
                <a:latin typeface="Meiryo UI" panose="020B0604030504040204" pitchFamily="50" charset="-128"/>
                <a:ea typeface="Meiryo UI" panose="020B0604030504040204" pitchFamily="50" charset="-128"/>
              </a:rPr>
              <a:t>start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アプリの起動</a:t>
            </a:r>
          </a:p>
        </p:txBody>
      </p:sp>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3"/>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37</a:t>
            </a:fld>
            <a:endParaRPr kumimoji="1" lang="ja-JP" altLang="en-US"/>
          </a:p>
        </p:txBody>
      </p:sp>
      <p:sp>
        <p:nvSpPr>
          <p:cNvPr id="4" name="テキスト ボックス 3">
            <a:extLst>
              <a:ext uri="{FF2B5EF4-FFF2-40B4-BE49-F238E27FC236}">
                <a16:creationId xmlns:a16="http://schemas.microsoft.com/office/drawing/2014/main" id="{ADA9F786-CF51-4DAE-A01D-C037C44149F7}"/>
              </a:ext>
            </a:extLst>
          </p:cNvPr>
          <p:cNvSpPr txBox="1"/>
          <p:nvPr/>
        </p:nvSpPr>
        <p:spPr>
          <a:xfrm>
            <a:off x="5986020" y="4348416"/>
            <a:ext cx="2152951" cy="1292662"/>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function</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&lt;h1&gt;</a:t>
            </a:r>
            <a:r>
              <a:rPr lang="en-US" altLang="ja-JP" sz="900" b="0" dirty="0">
                <a:solidFill>
                  <a:srgbClr val="428226"/>
                </a:solidFill>
                <a:effectLst/>
                <a:latin typeface="Consolas" panose="020B0609020204030204" pitchFamily="49" charset="0"/>
              </a:rPr>
              <a:t>Hello, world</a:t>
            </a:r>
            <a:r>
              <a:rPr lang="en-US" altLang="ja-JP" sz="900" b="0" dirty="0">
                <a:solidFill>
                  <a:srgbClr val="3778B7"/>
                </a:solidFill>
                <a:effectLst/>
                <a:latin typeface="Consolas" panose="020B0609020204030204" pitchFamily="49" charset="0"/>
              </a:rPr>
              <a:t>&lt;/h1&gt;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default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App</a:t>
            </a:r>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38489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ディレクトリの</a:t>
            </a:r>
            <a:r>
              <a:rPr kumimoji="1" lang="en-US" altLang="ja-JP" sz="2000" dirty="0" err="1">
                <a:highlight>
                  <a:srgbClr val="FFFF00"/>
                </a:highlight>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ファイルを開き、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HTML</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8" name="矢印: 右 7">
            <a:extLst>
              <a:ext uri="{FF2B5EF4-FFF2-40B4-BE49-F238E27FC236}">
                <a16:creationId xmlns:a16="http://schemas.microsoft.com/office/drawing/2014/main" id="{4971AF84-FCEA-4537-BC67-0E62EEBD6C4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720CA14F-EDE1-4D24-8818-B0B13151ADD0}"/>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234C250-4BD9-40BE-8220-F212080CD9FE}"/>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sp>
        <p:nvSpPr>
          <p:cNvPr id="13" name="テキスト ボックス 12">
            <a:extLst>
              <a:ext uri="{FF2B5EF4-FFF2-40B4-BE49-F238E27FC236}">
                <a16:creationId xmlns:a16="http://schemas.microsoft.com/office/drawing/2014/main" id="{2C616717-421E-430F-A4E2-012A4A34C9DA}"/>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E0762A-63B5-4E25-A063-6E7CC4197E9A}"/>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38</a:t>
            </a:fld>
            <a:endParaRPr kumimoji="1" lang="ja-JP" altLang="en-US"/>
          </a:p>
        </p:txBody>
      </p:sp>
    </p:spTree>
    <p:extLst>
      <p:ext uri="{BB962C8B-B14F-4D97-AF65-F5344CB8AC3E}">
        <p14:creationId xmlns:p14="http://schemas.microsoft.com/office/powerpoint/2010/main" val="24505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モックの</a:t>
            </a:r>
            <a:r>
              <a:rPr kumimoji="1" lang="en-US" altLang="ja-JP" sz="2000" dirty="0">
                <a:highlight>
                  <a:srgbClr val="FFFF00"/>
                </a:highlight>
                <a:latin typeface="Meiryo UI" panose="020B0604030504040204" pitchFamily="50" charset="-128"/>
                <a:ea typeface="Meiryo UI" panose="020B0604030504040204" pitchFamily="50" charset="-128"/>
              </a:rPr>
              <a:t>body</a:t>
            </a:r>
            <a:r>
              <a:rPr kumimoji="1" lang="ja-JP" altLang="en-US" sz="2000" dirty="0">
                <a:highlight>
                  <a:srgbClr val="FFFF00"/>
                </a:highlight>
                <a:latin typeface="Meiryo UI" panose="020B0604030504040204" pitchFamily="50" charset="-128"/>
                <a:ea typeface="Meiryo UI" panose="020B0604030504040204" pitchFamily="50" charset="-128"/>
              </a:rPr>
              <a:t>タグの内容（</a:t>
            </a:r>
            <a:r>
              <a:rPr kumimoji="1" lang="en-US" altLang="ja-JP" sz="2000" dirty="0">
                <a:highlight>
                  <a:srgbClr val="FFFF00"/>
                </a:highlight>
                <a:latin typeface="Meiryo UI" panose="020B0604030504040204" pitchFamily="50" charset="-128"/>
                <a:ea typeface="Meiryo UI" panose="020B0604030504040204" pitchFamily="50" charset="-128"/>
              </a:rPr>
              <a:t>header</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div</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を</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App</a:t>
            </a:r>
            <a:r>
              <a:rPr kumimoji="1" lang="ja-JP" altLang="en-US" sz="2000" dirty="0">
                <a:highlight>
                  <a:srgbClr val="FFFF00"/>
                </a:highlight>
                <a:latin typeface="Meiryo UI" panose="020B0604030504040204" pitchFamily="50" charset="-128"/>
                <a:ea typeface="Meiryo UI" panose="020B0604030504040204" pitchFamily="50" charset="-128"/>
              </a:rPr>
              <a:t>の</a:t>
            </a:r>
            <a:r>
              <a:rPr kumimoji="1" lang="en-US" altLang="ja-JP" sz="2000" dirty="0">
                <a:highlight>
                  <a:srgbClr val="FFFF00"/>
                </a:highlight>
                <a:latin typeface="Meiryo UI" panose="020B0604030504040204" pitchFamily="50" charset="-128"/>
                <a:ea typeface="Meiryo UI" panose="020B0604030504040204" pitchFamily="50" charset="-128"/>
              </a:rPr>
              <a:t>return</a:t>
            </a:r>
            <a:r>
              <a:rPr kumimoji="1" lang="ja-JP" altLang="en-US" sz="2000" dirty="0">
                <a:highlight>
                  <a:srgbClr val="FFFF00"/>
                </a:highlight>
                <a:latin typeface="Meiryo UI" panose="020B0604030504040204" pitchFamily="50" charset="-128"/>
                <a:ea typeface="Meiryo UI" panose="020B0604030504040204" pitchFamily="50" charset="-128"/>
              </a:rPr>
              <a:t>文のカッコの中</a:t>
            </a:r>
            <a:r>
              <a:rPr kumimoji="1" lang="ja-JP" altLang="en-US" sz="2000" dirty="0">
                <a:latin typeface="Meiryo UI" panose="020B0604030504040204" pitchFamily="50" charset="-128"/>
                <a:ea typeface="Meiryo UI" panose="020B0604030504040204" pitchFamily="50" charset="-128"/>
              </a:rPr>
              <a:t>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App</a:t>
            </a:r>
            <a:r>
              <a:rPr kumimoji="1" lang="ja-JP" altLang="en-US" sz="2000" dirty="0">
                <a:latin typeface="Meiryo UI" panose="020B0604030504040204" pitchFamily="50" charset="-128"/>
                <a:ea typeface="Meiryo UI" panose="020B0604030504040204" pitchFamily="50" charset="-128"/>
              </a:rPr>
              <a:t>に元々あった</a:t>
            </a:r>
            <a:r>
              <a:rPr kumimoji="1" lang="en-US" altLang="ja-JP" sz="2000" dirty="0">
                <a:latin typeface="Meiryo UI" panose="020B0604030504040204" pitchFamily="50" charset="-128"/>
                <a:ea typeface="Meiryo UI" panose="020B0604030504040204" pitchFamily="50" charset="-128"/>
              </a:rPr>
              <a:t>h1</a:t>
            </a:r>
            <a:r>
              <a:rPr kumimoji="1" lang="ja-JP" altLang="en-US" sz="2000" dirty="0">
                <a:latin typeface="Meiryo UI" panose="020B0604030504040204" pitchFamily="50" charset="-128"/>
                <a:ea typeface="Meiryo UI" panose="020B0604030504040204" pitchFamily="50" charset="-128"/>
              </a:rPr>
              <a:t>は消してください。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コピーすると</a:t>
            </a:r>
            <a:r>
              <a:rPr kumimoji="1" lang="en-US" altLang="ja-JP" sz="2000" dirty="0">
                <a:highlight>
                  <a:srgbClr val="FFFF00"/>
                </a:highlight>
                <a:latin typeface="Meiryo UI" panose="020B0604030504040204" pitchFamily="50" charset="-128"/>
                <a:ea typeface="Meiryo UI" panose="020B0604030504040204" pitchFamily="50" charset="-128"/>
              </a:rPr>
              <a:t>HTML</a:t>
            </a:r>
            <a:r>
              <a:rPr kumimoji="1" lang="ja-JP" altLang="en-US" sz="2000" dirty="0">
                <a:highlight>
                  <a:srgbClr val="FFFF00"/>
                </a:highlight>
                <a:latin typeface="Meiryo UI" panose="020B0604030504040204" pitchFamily="50" charset="-128"/>
                <a:ea typeface="Meiryo UI" panose="020B0604030504040204" pitchFamily="50" charset="-128"/>
              </a:rPr>
              <a:t>のままではエラーが出る</a:t>
            </a:r>
            <a:r>
              <a:rPr kumimoji="1" lang="ja-JP" altLang="en-US" sz="2000" dirty="0">
                <a:latin typeface="Meiryo UI" panose="020B0604030504040204" pitchFamily="50" charset="-128"/>
                <a:ea typeface="Meiryo UI" panose="020B0604030504040204" pitchFamily="50" charset="-128"/>
              </a:rPr>
              <a:t>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次のページ以降で対応します。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HTML</a:t>
            </a:r>
            <a:r>
              <a:rPr kumimoji="1" lang="ja-JP" altLang="en-US" sz="2800" b="1" dirty="0">
                <a:latin typeface="Meiryo UI" panose="020B0604030504040204" pitchFamily="50" charset="-128"/>
                <a:ea typeface="Meiryo UI" panose="020B0604030504040204" pitchFamily="50" charset="-128"/>
              </a:rPr>
              <a:t>の反映</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39</a:t>
            </a:fld>
            <a:endParaRPr kumimoji="1" lang="ja-JP" altLang="en-US"/>
          </a:p>
        </p:txBody>
      </p:sp>
      <p:sp>
        <p:nvSpPr>
          <p:cNvPr id="23" name="テキスト ボックス 22">
            <a:extLst>
              <a:ext uri="{FF2B5EF4-FFF2-40B4-BE49-F238E27FC236}">
                <a16:creationId xmlns:a16="http://schemas.microsoft.com/office/drawing/2014/main" id="{A744D38C-EEC3-46D3-ABAD-6B73BDF6528F}"/>
              </a:ext>
            </a:extLst>
          </p:cNvPr>
          <p:cNvSpPr txBox="1"/>
          <p:nvPr/>
        </p:nvSpPr>
        <p:spPr>
          <a:xfrm>
            <a:off x="5407438" y="5198405"/>
            <a:ext cx="6380112"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と呼ばれる</a:t>
            </a:r>
            <a:r>
              <a:rPr kumimoji="1" lang="en-US" altLang="ja-JP" sz="1600" dirty="0">
                <a:solidFill>
                  <a:schemeClr val="bg1"/>
                </a:solidFill>
                <a:latin typeface="Meiryo UI" panose="020B0604030504040204" pitchFamily="50" charset="-128"/>
                <a:ea typeface="Meiryo UI" panose="020B0604030504040204" pitchFamily="50" charset="-128"/>
              </a:rPr>
              <a:t>JavaScript</a:t>
            </a:r>
            <a:r>
              <a:rPr kumimoji="1" lang="ja-JP" altLang="en-US" sz="1600" dirty="0">
                <a:solidFill>
                  <a:schemeClr val="bg1"/>
                </a:solidFill>
                <a:latin typeface="Meiryo UI" panose="020B0604030504040204" pitchFamily="50" charset="-128"/>
                <a:ea typeface="Meiryo UI" panose="020B0604030504040204" pitchFamily="50" charset="-128"/>
              </a:rPr>
              <a:t>の拡張構文を使って</a:t>
            </a:r>
            <a:r>
              <a:rPr kumimoji="1" lang="en-US" altLang="ja-JP" sz="1600" dirty="0">
                <a:solidFill>
                  <a:schemeClr val="bg1"/>
                </a:solidFill>
                <a:latin typeface="Meiryo UI" panose="020B0604030504040204" pitchFamily="50" charset="-128"/>
                <a:ea typeface="Meiryo UI" panose="020B0604030504040204" pitchFamily="50" charset="-128"/>
              </a:rPr>
              <a:t>UI</a:t>
            </a:r>
            <a:r>
              <a:rPr kumimoji="1" lang="ja-JP" altLang="en-US" sz="1600" dirty="0">
                <a:solidFill>
                  <a:schemeClr val="bg1"/>
                </a:solidFill>
                <a:latin typeface="Meiryo UI" panose="020B0604030504040204" pitchFamily="50" charset="-128"/>
                <a:ea typeface="Meiryo UI" panose="020B0604030504040204" pitchFamily="50" charset="-128"/>
              </a:rPr>
              <a:t>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矢印: 右 24">
            <a:extLst>
              <a:ext uri="{FF2B5EF4-FFF2-40B4-BE49-F238E27FC236}">
                <a16:creationId xmlns:a16="http://schemas.microsoft.com/office/drawing/2014/main" id="{CB7D527D-8D67-4354-88AB-4377CF9C9C4B}"/>
              </a:ext>
            </a:extLst>
          </p:cNvPr>
          <p:cNvSpPr/>
          <p:nvPr/>
        </p:nvSpPr>
        <p:spPr>
          <a:xfrm>
            <a:off x="8882826" y="297034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199B380-EADC-49DE-A674-5BDAA87E2FE7}"/>
              </a:ext>
            </a:extLst>
          </p:cNvPr>
          <p:cNvSpPr txBox="1"/>
          <p:nvPr/>
        </p:nvSpPr>
        <p:spPr>
          <a:xfrm>
            <a:off x="5854293" y="1616937"/>
            <a:ext cx="2743201"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&lt;!DOCTYPE html&gt;</a:t>
            </a:r>
          </a:p>
          <a:p>
            <a:r>
              <a:rPr lang="en-US" altLang="ja-JP" sz="900" dirty="0">
                <a:solidFill>
                  <a:schemeClr val="bg1">
                    <a:lumMod val="65000"/>
                  </a:schemeClr>
                </a:solidFill>
                <a:effectLst/>
                <a:latin typeface="Consolas" panose="020B0609020204030204" pitchFamily="49" charset="0"/>
              </a:rPr>
              <a:t>&lt;html lang="</a:t>
            </a:r>
            <a:r>
              <a:rPr lang="en-US" altLang="ja-JP" sz="900" dirty="0" err="1">
                <a:solidFill>
                  <a:schemeClr val="bg1">
                    <a:lumMod val="65000"/>
                  </a:schemeClr>
                </a:solidFill>
                <a:effectLst/>
                <a:latin typeface="Consolas" panose="020B0609020204030204" pitchFamily="49" charset="0"/>
              </a:rPr>
              <a:t>en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&lt;/head&gt;</a:t>
            </a: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&lt;/body&gt;</a:t>
            </a:r>
          </a:p>
          <a:p>
            <a:r>
              <a:rPr lang="en-US" altLang="ja-JP" sz="900" dirty="0">
                <a:solidFill>
                  <a:schemeClr val="bg1">
                    <a:lumMod val="65000"/>
                  </a:schemeClr>
                </a:solidFill>
                <a:effectLst/>
                <a:latin typeface="Consolas" panose="020B0609020204030204" pitchFamily="49" charset="0"/>
              </a:rPr>
              <a:t>&lt;/html&gt;</a:t>
            </a:r>
          </a:p>
        </p:txBody>
      </p:sp>
      <p:sp>
        <p:nvSpPr>
          <p:cNvPr id="31" name="テキスト ボックス 30">
            <a:extLst>
              <a:ext uri="{FF2B5EF4-FFF2-40B4-BE49-F238E27FC236}">
                <a16:creationId xmlns:a16="http://schemas.microsoft.com/office/drawing/2014/main" id="{F8D7FF4B-3300-4659-8014-53633716D042}"/>
              </a:ext>
            </a:extLst>
          </p:cNvPr>
          <p:cNvSpPr txBox="1"/>
          <p:nvPr/>
        </p:nvSpPr>
        <p:spPr>
          <a:xfrm>
            <a:off x="9647704" y="2526941"/>
            <a:ext cx="2152951" cy="12926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&lt;h1&gt;</a:t>
            </a:r>
            <a:r>
              <a:rPr lang="en-US" altLang="ja-JP" sz="900" dirty="0">
                <a:solidFill>
                  <a:srgbClr val="428226"/>
                </a:solidFill>
                <a:effectLst/>
                <a:latin typeface="Consolas" panose="020B0609020204030204" pitchFamily="49" charset="0"/>
              </a:rPr>
              <a:t>Hello, world</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1219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ハンズオン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腕試しハッカソン</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5F3EA2CC-0564-4BDA-9091-1EADC10127C9}"/>
              </a:ext>
            </a:extLst>
          </p:cNvPr>
          <p:cNvSpPr/>
          <p:nvPr/>
        </p:nvSpPr>
        <p:spPr>
          <a:xfrm rot="8252184">
            <a:off x="3007051" y="261496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4</a:t>
            </a:fld>
            <a:endParaRPr kumimoji="1" lang="ja-JP" altLang="en-US"/>
          </a:p>
        </p:txBody>
      </p:sp>
    </p:spTree>
    <p:extLst>
      <p:ext uri="{BB962C8B-B14F-4D97-AF65-F5344CB8AC3E}">
        <p14:creationId xmlns:p14="http://schemas.microsoft.com/office/powerpoint/2010/main" val="280879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ja-JP" altLang="en-US" sz="2000" dirty="0">
                <a:highlight>
                  <a:srgbClr val="FFFF00"/>
                </a:highlight>
                <a:latin typeface="Meiryo UI" panose="020B0604030504040204" pitchFamily="50" charset="-128"/>
                <a:ea typeface="Meiryo UI" panose="020B0604030504040204" pitchFamily="50" charset="-128"/>
              </a:rPr>
              <a:t>親要素を</a:t>
            </a:r>
            <a:r>
              <a:rPr kumimoji="1" lang="en-US" altLang="ja-JP" sz="2000" dirty="0">
                <a:highlight>
                  <a:srgbClr val="FFFF00"/>
                </a:highlight>
                <a:latin typeface="Meiryo UI" panose="020B0604030504040204" pitchFamily="50" charset="-128"/>
                <a:ea typeface="Meiryo UI" panose="020B0604030504040204" pitchFamily="50" charset="-128"/>
              </a:rPr>
              <a:t>1</a:t>
            </a:r>
            <a:r>
              <a:rPr kumimoji="1" lang="ja-JP" altLang="en-US" sz="2000" dirty="0">
                <a:highlight>
                  <a:srgbClr val="FFFF00"/>
                </a:highlight>
                <a:latin typeface="Meiryo UI" panose="020B0604030504040204" pitchFamily="50" charset="-128"/>
                <a:ea typeface="Meiryo UI" panose="020B0604030504040204" pitchFamily="50" charset="-128"/>
              </a:rPr>
              <a:t>つにする</a:t>
            </a:r>
            <a:r>
              <a:rPr kumimoji="1" lang="ja-JP" altLang="en-US" sz="2000" dirty="0">
                <a:latin typeface="Meiryo UI" panose="020B0604030504040204" pitchFamily="50" charset="-128"/>
                <a:ea typeface="Meiryo UI" panose="020B0604030504040204" pitchFamily="50" charset="-128"/>
              </a:rPr>
              <a:t>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header</a:t>
            </a:r>
            <a:r>
              <a:rPr kumimoji="1" lang="ja-JP" altLang="en-US" sz="2000" dirty="0">
                <a:latin typeface="Meiryo UI" panose="020B0604030504040204" pitchFamily="50" charset="-128"/>
                <a:ea typeface="Meiryo UI" panose="020B0604030504040204" pitchFamily="50" charset="-128"/>
              </a:rPr>
              <a:t>と</a:t>
            </a:r>
            <a:r>
              <a:rPr kumimoji="1" lang="en-US" altLang="ja-JP" sz="2000" dirty="0">
                <a:latin typeface="Meiryo UI" panose="020B0604030504040204" pitchFamily="50" charset="-128"/>
                <a:ea typeface="Meiryo UI" panose="020B0604030504040204" pitchFamily="50" charset="-128"/>
              </a:rPr>
              <a:t>div</a:t>
            </a:r>
            <a:r>
              <a:rPr kumimoji="1" lang="ja-JP" altLang="en-US" sz="2000" dirty="0">
                <a:latin typeface="Meiryo UI" panose="020B0604030504040204" pitchFamily="50" charset="-128"/>
                <a:ea typeface="Meiryo UI" panose="020B0604030504040204" pitchFamily="50" charset="-128"/>
              </a:rPr>
              <a:t>の</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つの親要素があります。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親要素が複数ある場合は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が提供する</a:t>
            </a:r>
            <a:r>
              <a:rPr kumimoji="1" lang="en-US" altLang="ja-JP" sz="2000" dirty="0">
                <a:highlight>
                  <a:srgbClr val="FFFF00"/>
                </a:highlight>
                <a:latin typeface="Meiryo UI" panose="020B0604030504040204" pitchFamily="50" charset="-128"/>
                <a:ea typeface="Meiryo UI" panose="020B0604030504040204" pitchFamily="50" charset="-128"/>
              </a:rPr>
              <a:t>Fragment</a:t>
            </a:r>
            <a:r>
              <a:rPr kumimoji="1" lang="ja-JP" altLang="en-US" sz="2000" dirty="0">
                <a:highlight>
                  <a:srgbClr val="FFFF00"/>
                </a:highlight>
                <a:latin typeface="Meiryo UI" panose="020B0604030504040204" pitchFamily="50" charset="-128"/>
                <a:ea typeface="Meiryo UI" panose="020B0604030504040204" pitchFamily="50" charset="-128"/>
              </a:rPr>
              <a:t>コンポーネント</a:t>
            </a:r>
            <a:r>
              <a:rPr kumimoji="1" lang="ja-JP" altLang="en-US" sz="2000" dirty="0">
                <a:latin typeface="Meiryo UI" panose="020B0604030504040204" pitchFamily="50" charset="-128"/>
                <a:ea typeface="Meiryo UI" panose="020B0604030504040204" pitchFamily="50" charset="-128"/>
              </a:rPr>
              <a:t>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全体を囲って親要素を</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つにします。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JSX</a:t>
            </a:r>
            <a:r>
              <a:rPr kumimoji="1" lang="ja-JP" altLang="en-US" sz="2800" b="1" dirty="0">
                <a:latin typeface="Meiryo UI" panose="020B0604030504040204" pitchFamily="50" charset="-128"/>
                <a:ea typeface="Meiryo UI" panose="020B0604030504040204" pitchFamily="50" charset="-128"/>
              </a:rPr>
              <a:t>の親要素を</a:t>
            </a:r>
            <a:r>
              <a:rPr kumimoji="1" lang="en-US" altLang="ja-JP" sz="2800" b="1" dirty="0">
                <a:latin typeface="Meiryo UI" panose="020B0604030504040204" pitchFamily="50" charset="-128"/>
                <a:ea typeface="Meiryo UI" panose="020B0604030504040204" pitchFamily="50" charset="-128"/>
              </a:rPr>
              <a:t>1</a:t>
            </a:r>
            <a:r>
              <a:rPr kumimoji="1" lang="ja-JP" altLang="en-US" sz="2800" b="1" dirty="0">
                <a:latin typeface="Meiryo UI" panose="020B0604030504040204" pitchFamily="50" charset="-128"/>
                <a:ea typeface="Meiryo UI" panose="020B0604030504040204" pitchFamily="50" charset="-128"/>
              </a:rPr>
              <a:t>つにする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40</a:t>
            </a:fld>
            <a:endParaRPr kumimoji="1" lang="ja-JP" altLang="en-US"/>
          </a:p>
        </p:txBody>
      </p:sp>
      <p:sp>
        <p:nvSpPr>
          <p:cNvPr id="6" name="テキスト ボックス 5">
            <a:extLst>
              <a:ext uri="{FF2B5EF4-FFF2-40B4-BE49-F238E27FC236}">
                <a16:creationId xmlns:a16="http://schemas.microsoft.com/office/drawing/2014/main" id="{1A94C0D6-143F-4DD2-924C-7D30B5244D81}"/>
              </a:ext>
            </a:extLst>
          </p:cNvPr>
          <p:cNvSpPr txBox="1"/>
          <p:nvPr/>
        </p:nvSpPr>
        <p:spPr>
          <a:xfrm>
            <a:off x="5671793" y="2063541"/>
            <a:ext cx="2694665" cy="19851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endParaRPr lang="en-US" altLang="ja-JP" sz="900" dirty="0">
              <a:solidFill>
                <a:srgbClr val="428226"/>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9086828" y="2063541"/>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 class="</a:t>
            </a:r>
            <a:r>
              <a:rPr lang="en-US" altLang="ja-JP" sz="900" dirty="0" err="1">
                <a:solidFill>
                  <a:schemeClr val="bg1">
                    <a:lumMod val="65000"/>
                  </a:schemeClr>
                </a:solidFill>
                <a:effectLst/>
                <a:latin typeface="Consolas" panose="020B0609020204030204" pitchFamily="49" charset="0"/>
              </a:rPr>
              <a:t>PageHeader_header</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class="</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8523048" y="2814348"/>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2207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のクラス指定を</a:t>
            </a:r>
            <a:r>
              <a:rPr kumimoji="1" lang="en-US" altLang="ja-JP" sz="2000" dirty="0" err="1">
                <a:highlight>
                  <a:srgbClr val="FFFF00"/>
                </a:highlight>
                <a:latin typeface="Meiryo UI" panose="020B0604030504040204" pitchFamily="50" charset="-128"/>
                <a:ea typeface="Meiryo UI" panose="020B0604030504040204" pitchFamily="50" charset="-128"/>
              </a:rPr>
              <a:t>className</a:t>
            </a:r>
            <a:r>
              <a:rPr kumimoji="1" lang="ja-JP" altLang="en-US" sz="2000" dirty="0">
                <a:highlight>
                  <a:srgbClr val="FFFF00"/>
                </a:highlight>
                <a:latin typeface="Meiryo UI" panose="020B0604030504040204" pitchFamily="50" charset="-128"/>
                <a:ea typeface="Meiryo UI" panose="020B0604030504040204" pitchFamily="50" charset="-128"/>
              </a:rPr>
              <a:t>属性</a:t>
            </a:r>
            <a:r>
              <a:rPr kumimoji="1" lang="ja-JP" altLang="en-US" sz="2000" dirty="0">
                <a:latin typeface="Meiryo UI" panose="020B0604030504040204" pitchFamily="50" charset="-128"/>
                <a:ea typeface="Meiryo UI" panose="020B0604030504040204" pitchFamily="50" charset="-128"/>
              </a:rPr>
              <a:t>に指定します。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class</a:t>
            </a:r>
            <a:r>
              <a:rPr kumimoji="1" lang="ja-JP" altLang="en-US" sz="2000" dirty="0">
                <a:latin typeface="Meiryo UI" panose="020B0604030504040204" pitchFamily="50" charset="-128"/>
                <a:ea typeface="Meiryo UI" panose="020B0604030504040204" pitchFamily="50" charset="-128"/>
              </a:rPr>
              <a:t>属性を</a:t>
            </a:r>
            <a:r>
              <a:rPr kumimoji="1" lang="en-US" altLang="ja-JP" sz="2000" dirty="0" err="1">
                <a:latin typeface="Meiryo UI" panose="020B0604030504040204" pitchFamily="50" charset="-128"/>
                <a:ea typeface="Meiryo UI" panose="020B0604030504040204" pitchFamily="50" charset="-128"/>
              </a:rPr>
              <a:t>className</a:t>
            </a:r>
            <a:r>
              <a:rPr kumimoji="1" lang="ja-JP" altLang="en-US" sz="2000" dirty="0">
                <a:latin typeface="Meiryo UI" panose="020B0604030504040204" pitchFamily="50" charset="-128"/>
                <a:ea typeface="Meiryo UI" panose="020B0604030504040204" pitchFamily="50" charset="-128"/>
              </a:rPr>
              <a:t>属性に</a:t>
            </a:r>
            <a:r>
              <a:rPr kumimoji="1" lang="ja-JP" altLang="en-US" sz="2000" dirty="0">
                <a:highlight>
                  <a:srgbClr val="FFFF00"/>
                </a:highlight>
                <a:latin typeface="Meiryo UI" panose="020B0604030504040204" pitchFamily="50" charset="-128"/>
                <a:ea typeface="Meiryo UI" panose="020B0604030504040204" pitchFamily="50" charset="-128"/>
              </a:rPr>
              <a:t>一括置き換え</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class</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err="1">
                <a:latin typeface="Meiryo UI" panose="020B0604030504040204" pitchFamily="50" charset="-128"/>
                <a:ea typeface="Meiryo UI" panose="020B0604030504040204" pitchFamily="50" charset="-128"/>
              </a:rPr>
              <a:t>className</a:t>
            </a:r>
            <a:r>
              <a:rPr kumimoji="1" lang="ja-JP" altLang="en-US" sz="2800" b="1" dirty="0">
                <a:latin typeface="Meiryo UI" panose="020B0604030504040204" pitchFamily="50" charset="-128"/>
                <a:ea typeface="Meiryo UI" panose="020B0604030504040204" pitchFamily="50" charset="-128"/>
              </a:rPr>
              <a:t>属性に修正する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41</a:t>
            </a:fld>
            <a:endParaRPr kumimoji="1" lang="ja-JP" altLang="en-US"/>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2549840" y="3272850"/>
            <a:ext cx="2868463"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a:solidFill>
                  <a:srgbClr val="B052A1"/>
                </a:solidFill>
                <a:effectLst/>
                <a:latin typeface="Consolas" panose="020B0609020204030204" pitchFamily="49" charset="0"/>
              </a:rPr>
              <a:t>class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4" name="矢印: 右 3">
            <a:extLst>
              <a:ext uri="{FF2B5EF4-FFF2-40B4-BE49-F238E27FC236}">
                <a16:creationId xmlns:a16="http://schemas.microsoft.com/office/drawing/2014/main" id="{CA245F7B-4331-4D27-9C0E-102085550044}"/>
              </a:ext>
            </a:extLst>
          </p:cNvPr>
          <p:cNvSpPr/>
          <p:nvPr/>
        </p:nvSpPr>
        <p:spPr>
          <a:xfrm>
            <a:off x="5739691" y="420848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D5772691-DB94-40BD-9344-B519071EB36C}"/>
              </a:ext>
            </a:extLst>
          </p:cNvPr>
          <p:cNvSpPr txBox="1"/>
          <p:nvPr/>
        </p:nvSpPr>
        <p:spPr>
          <a:xfrm>
            <a:off x="6540625" y="3287299"/>
            <a:ext cx="3149745" cy="2262158"/>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&lt;header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&lt;/header&gt;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&gt;</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React.Fragment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Tree>
    <p:extLst>
      <p:ext uri="{BB962C8B-B14F-4D97-AF65-F5344CB8AC3E}">
        <p14:creationId xmlns:p14="http://schemas.microsoft.com/office/powerpoint/2010/main" val="3228766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721B5D9B-9AFA-4622-BD23-C47499F05E4B}"/>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err="1">
                <a:latin typeface="Meiryo UI" panose="020B0604030504040204" pitchFamily="50" charset="-128"/>
                <a:ea typeface="Meiryo UI" panose="020B0604030504040204" pitchFamily="50" charset="-128"/>
              </a:rPr>
              <a:t>boolean</a:t>
            </a:r>
            <a:r>
              <a:rPr kumimoji="1" lang="ja-JP" altLang="en-US" sz="2000" dirty="0">
                <a:latin typeface="Meiryo UI" panose="020B0604030504040204" pitchFamily="50" charset="-128"/>
                <a:ea typeface="Meiryo UI" panose="020B0604030504040204" pitchFamily="50" charset="-128"/>
              </a:rPr>
              <a:t>の値を指定する必要があります。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JSX</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latin typeface="Meiryo UI" panose="020B0604030504040204" pitchFamily="50" charset="-128"/>
                <a:ea typeface="Meiryo UI" panose="020B0604030504040204" pitchFamily="50" charset="-128"/>
              </a:rPr>
              <a:t>JavaScript</a:t>
            </a:r>
            <a:r>
              <a:rPr kumimoji="1" lang="ja-JP" altLang="en-US" sz="2000" dirty="0">
                <a:latin typeface="Meiryo UI" panose="020B0604030504040204" pitchFamily="50" charset="-128"/>
                <a:ea typeface="Meiryo UI" panose="020B0604030504040204" pitchFamily="50" charset="-128"/>
              </a:rPr>
              <a:t>の式を書きます。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checked</a:t>
            </a:r>
            <a:r>
              <a:rPr kumimoji="1" lang="ja-JP" altLang="en-US" sz="2000" dirty="0">
                <a:latin typeface="Meiryo UI" panose="020B0604030504040204" pitchFamily="50" charset="-128"/>
                <a:ea typeface="Meiryo UI" panose="020B0604030504040204" pitchFamily="50" charset="-128"/>
              </a:rPr>
              <a:t>属性に</a:t>
            </a:r>
            <a:r>
              <a:rPr kumimoji="1" lang="en-US" altLang="ja-JP" sz="2000" dirty="0">
                <a:highlight>
                  <a:srgbClr val="FFFF00"/>
                </a:highlight>
                <a:latin typeface="Meiryo UI" panose="020B0604030504040204" pitchFamily="50" charset="-128"/>
                <a:ea typeface="Meiryo UI" panose="020B0604030504040204" pitchFamily="50" charset="-128"/>
              </a:rPr>
              <a:t>{true}</a:t>
            </a:r>
            <a:r>
              <a:rPr kumimoji="1" lang="ja-JP" altLang="en-US" sz="2000" dirty="0">
                <a:latin typeface="Meiryo UI" panose="020B0604030504040204" pitchFamily="50" charset="-128"/>
                <a:ea typeface="Meiryo UI" panose="020B0604030504040204" pitchFamily="50" charset="-128"/>
              </a:rPr>
              <a:t>を指定します。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checked</a:t>
            </a:r>
            <a:r>
              <a:rPr kumimoji="1" lang="ja-JP" altLang="en-US" sz="2800" b="1" dirty="0">
                <a:latin typeface="Meiryo UI" panose="020B0604030504040204" pitchFamily="50" charset="-128"/>
                <a:ea typeface="Meiryo UI" panose="020B0604030504040204" pitchFamily="50" charset="-128"/>
              </a:rPr>
              <a:t>属性を</a:t>
            </a:r>
            <a:r>
              <a:rPr kumimoji="1" lang="en-US" altLang="ja-JP" sz="2800" b="1" dirty="0">
                <a:latin typeface="Meiryo UI" panose="020B0604030504040204" pitchFamily="50" charset="-128"/>
                <a:ea typeface="Meiryo UI" panose="020B0604030504040204" pitchFamily="50" charset="-128"/>
              </a:rPr>
              <a:t>JS</a:t>
            </a:r>
            <a:r>
              <a:rPr kumimoji="1" lang="ja-JP" altLang="en-US" sz="2800" b="1" dirty="0">
                <a:latin typeface="Meiryo UI" panose="020B0604030504040204" pitchFamily="50" charset="-128"/>
                <a:ea typeface="Meiryo UI" panose="020B0604030504040204" pitchFamily="50" charset="-128"/>
              </a:rPr>
              <a:t>式に修正する</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42</a:t>
            </a:fld>
            <a:endParaRPr kumimoji="1" lang="ja-JP" altLang="en-US"/>
          </a:p>
        </p:txBody>
      </p:sp>
      <p:sp>
        <p:nvSpPr>
          <p:cNvPr id="4" name="矢印: 右 3">
            <a:extLst>
              <a:ext uri="{FF2B5EF4-FFF2-40B4-BE49-F238E27FC236}">
                <a16:creationId xmlns:a16="http://schemas.microsoft.com/office/drawing/2014/main" id="{CA245F7B-4331-4D27-9C0E-102085550044}"/>
              </a:ext>
            </a:extLst>
          </p:cNvPr>
          <p:cNvSpPr/>
          <p:nvPr/>
        </p:nvSpPr>
        <p:spPr>
          <a:xfrm rot="5400000">
            <a:off x="4118939" y="378807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69A5B57A-18F8-409A-B91B-9D34D17BF6D7}"/>
              </a:ext>
            </a:extLst>
          </p:cNvPr>
          <p:cNvSpPr txBox="1"/>
          <p:nvPr/>
        </p:nvSpPr>
        <p:spPr>
          <a:xfrm>
            <a:off x="1908065" y="3267417"/>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"checked"</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A3D2F8F1-B101-4771-9E5C-BE8B85E65447}"/>
              </a:ext>
            </a:extLst>
          </p:cNvPr>
          <p:cNvSpPr txBox="1"/>
          <p:nvPr/>
        </p:nvSpPr>
        <p:spPr>
          <a:xfrm>
            <a:off x="1908065" y="4394524"/>
            <a:ext cx="4901297" cy="323165"/>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latin typeface="Consolas" panose="020B0609020204030204" pitchFamily="49" charset="0"/>
              </a:rPr>
              <a:t>{true}</a:t>
            </a:r>
            <a:r>
              <a:rPr lang="en-US" altLang="ja-JP" sz="900" dirty="0">
                <a:solidFill>
                  <a:schemeClr val="bg1">
                    <a:lumMod val="65000"/>
                  </a:schemeClr>
                </a:solidFill>
                <a:effectLst/>
                <a:latin typeface="Consolas" panose="020B0609020204030204" pitchFamily="49" charset="0"/>
              </a:rPr>
              <a:t> /&gt;</a:t>
            </a:r>
          </a:p>
          <a:p>
            <a:endParaRPr lang="en-US" altLang="ja-JP" sz="900" dirty="0">
              <a:solidFill>
                <a:srgbClr val="1A1A1A"/>
              </a:solidFill>
              <a:effectLst/>
              <a:latin typeface="Consolas" panose="020B0609020204030204" pitchFamily="49" charset="0"/>
            </a:endParaRPr>
          </a:p>
        </p:txBody>
      </p:sp>
    </p:spTree>
    <p:extLst>
      <p:ext uri="{BB962C8B-B14F-4D97-AF65-F5344CB8AC3E}">
        <p14:creationId xmlns:p14="http://schemas.microsoft.com/office/powerpoint/2010/main" val="155625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546370" y="887515"/>
            <a:ext cx="5168631"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PageHeader_header</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&lt;h1</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PageHeader_title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err="1">
                <a:solidFill>
                  <a:srgbClr val="428226"/>
                </a:solidFill>
                <a:effectLst/>
                <a:latin typeface="Consolas" panose="020B0609020204030204" pitchFamily="49" charset="0"/>
              </a:rPr>
              <a:t>Todo</a:t>
            </a:r>
            <a:r>
              <a:rPr lang="ja-JP" altLang="en-US" sz="900" dirty="0">
                <a:solidFill>
                  <a:srgbClr val="428226"/>
                </a:solidFill>
                <a:effectLst/>
                <a:latin typeface="Consolas" panose="020B0609020204030204" pitchFamily="49" charset="0"/>
              </a:rPr>
              <a:t>アプリ</a:t>
            </a:r>
            <a:r>
              <a:rPr lang="en-US" altLang="ja-JP" sz="900" dirty="0">
                <a:solidFill>
                  <a:srgbClr val="3778B7"/>
                </a:solidFill>
                <a:effectLst/>
                <a:latin typeface="Consolas" panose="020B0609020204030204" pitchFamily="49" charset="0"/>
              </a:rPr>
              <a:t>&lt;/h1&gt;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PageHeader_nav</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テストユーザさん</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r>
              <a:rPr lang="ja-JP" altLang="en-US" sz="900" dirty="0">
                <a:solidFill>
                  <a:srgbClr val="428226"/>
                </a:solidFill>
                <a:effectLst/>
                <a:latin typeface="Consolas" panose="020B0609020204030204" pitchFamily="49" charset="0"/>
              </a:rPr>
              <a:t>ログアウト</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&lt;/nav&gt;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&lt;/header&gt;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TodoBoard_content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TodoForm_form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TodoForm_input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"text" </a:t>
            </a:r>
            <a:r>
              <a:rPr lang="en-US" altLang="ja-JP" sz="900" dirty="0">
                <a:solidFill>
                  <a:srgbClr val="B052A1"/>
                </a:solidFill>
                <a:effectLst/>
                <a:latin typeface="Consolas" panose="020B0609020204030204" pitchFamily="49" charset="0"/>
              </a:rPr>
              <a:t>placeholder</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タスクを入力してください</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ja-JP" altLang="en-US" sz="900" dirty="0">
              <a:solidFill>
                <a:srgbClr val="1A1A1A"/>
              </a:solidFill>
              <a:effectLst/>
              <a:latin typeface="Consolas" panose="020B0609020204030204" pitchFamily="49" charset="0"/>
            </a:endParaRPr>
          </a:p>
          <a:p>
            <a:r>
              <a:rPr lang="ja-JP" altLang="en-US"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TodoForm_button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"button"</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追加</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&lt;/form&gt;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TodoFilter_content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全て</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未完了のみ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TodoFilter_buttonUnselected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ja-JP" altLang="en-US" sz="900" dirty="0">
                <a:solidFill>
                  <a:srgbClr val="428226"/>
                </a:solidFill>
                <a:effectLst/>
                <a:latin typeface="Consolas" panose="020B0609020204030204" pitchFamily="49" charset="0"/>
              </a:rPr>
              <a:t>完了のみ</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43</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4613" y="887515"/>
            <a:ext cx="5796063" cy="5863144"/>
          </a:xfrm>
          <a:prstGeom prst="rect">
            <a:avLst/>
          </a:prstGeom>
          <a:solidFill>
            <a:schemeClr val="accent3">
              <a:lumMod val="20000"/>
              <a:lumOff val="80000"/>
            </a:schemeClr>
          </a:solidFill>
        </p:spPr>
        <p:txBody>
          <a:bodyPr wrap="square" bIns="0" rtlCol="0">
            <a:spAutoFit/>
          </a:bodyPr>
          <a:lstStyle/>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TodoList_list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checked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洗い物をする</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洗濯物を干す</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TodoItem_item</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TodoItem_todo</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&lt;input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type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"checkbox"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TodoItem_checkbox</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&lt;span&gt;</a:t>
            </a:r>
            <a:r>
              <a:rPr lang="ja-JP" altLang="en-US" sz="900" dirty="0">
                <a:solidFill>
                  <a:srgbClr val="428226"/>
                </a:solidFill>
                <a:effectLst/>
                <a:latin typeface="Consolas" panose="020B0609020204030204" pitchFamily="49" charset="0"/>
              </a:rPr>
              <a:t>買い物へ行く</a:t>
            </a:r>
            <a:r>
              <a:rPr lang="en-US" altLang="ja-JP" sz="900" dirty="0">
                <a:solidFill>
                  <a:srgbClr val="3778B7"/>
                </a:solidFill>
                <a:effectLst/>
                <a:latin typeface="Consolas" panose="020B0609020204030204" pitchFamily="49" charset="0"/>
              </a:rPr>
              <a:t>&lt;/span&gt;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&lt;/label&gt;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TodoItem_delete</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&lt;button</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className</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428226"/>
                </a:solidFill>
                <a:effectLst/>
                <a:latin typeface="Consolas" panose="020B0609020204030204" pitchFamily="49" charset="0"/>
              </a:rPr>
              <a:t>TodoItem_button</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x</a:t>
            </a:r>
            <a:r>
              <a:rPr lang="en-US" altLang="ja-JP" sz="900" dirty="0">
                <a:solidFill>
                  <a:srgbClr val="3778B7"/>
                </a:solidFill>
                <a:effectLst/>
                <a:latin typeface="Consolas" panose="020B0609020204030204" pitchFamily="49" charset="0"/>
              </a:rPr>
              <a:t>&lt;/button&gt;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&lt;/li&gt;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&lt;/ul&gt;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&lt;/div&gt;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React.Fragment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571A26B6-516C-4A90-A685-FF6D881219DD}"/>
              </a:ext>
            </a:extLst>
          </p:cNvPr>
          <p:cNvSpPr txBox="1"/>
          <p:nvPr/>
        </p:nvSpPr>
        <p:spPr>
          <a:xfrm>
            <a:off x="838200" y="5326879"/>
            <a:ext cx="4317461" cy="128721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JSX</a:t>
            </a:r>
            <a:r>
              <a:rPr kumimoji="1" lang="ja-JP" altLang="en-US" sz="1600" dirty="0">
                <a:solidFill>
                  <a:schemeClr val="bg1"/>
                </a:solidFill>
                <a:latin typeface="Meiryo UI" panose="020B0604030504040204" pitchFamily="50" charset="-128"/>
                <a:ea typeface="Meiryo UI" panose="020B0604030504040204" pitchFamily="50" charset="-128"/>
              </a:rPr>
              <a:t>の変更内容</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親要素を</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つにする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class</a:t>
            </a:r>
            <a:r>
              <a:rPr kumimoji="1" lang="ja-JP" altLang="en-US" sz="1600" dirty="0">
                <a:solidFill>
                  <a:schemeClr val="bg1"/>
                </a:solidFill>
                <a:latin typeface="Meiryo UI" panose="020B0604030504040204" pitchFamily="50" charset="-128"/>
                <a:ea typeface="Meiryo UI" panose="020B0604030504040204" pitchFamily="50" charset="-128"/>
              </a:rPr>
              <a:t>属性→</a:t>
            </a:r>
            <a:r>
              <a:rPr kumimoji="1" lang="en-US" altLang="ja-JP" sz="1600" dirty="0" err="1">
                <a:solidFill>
                  <a:schemeClr val="bg1"/>
                </a:solidFill>
                <a:latin typeface="Meiryo UI" panose="020B0604030504040204" pitchFamily="50" charset="-128"/>
                <a:ea typeface="Meiryo UI" panose="020B0604030504040204" pitchFamily="50" charset="-128"/>
              </a:rPr>
              <a:t>className</a:t>
            </a:r>
            <a:r>
              <a:rPr kumimoji="1" lang="ja-JP" altLang="en-US" sz="1600" dirty="0">
                <a:solidFill>
                  <a:schemeClr val="bg1"/>
                </a:solidFill>
                <a:latin typeface="Meiryo UI" panose="020B0604030504040204" pitchFamily="50" charset="-128"/>
                <a:ea typeface="Meiryo UI" panose="020B0604030504040204" pitchFamily="50" charset="-128"/>
              </a:rPr>
              <a:t>属性にする</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checked</a:t>
            </a:r>
            <a:r>
              <a:rPr kumimoji="1" lang="ja-JP" altLang="en-US" sz="1600" dirty="0">
                <a:solidFill>
                  <a:schemeClr val="bg1"/>
                </a:solidFill>
                <a:latin typeface="Meiryo UI" panose="020B0604030504040204" pitchFamily="50" charset="-128"/>
                <a:ea typeface="Meiryo UI" panose="020B0604030504040204" pitchFamily="50" charset="-128"/>
              </a:rPr>
              <a:t>属性など</a:t>
            </a:r>
            <a:r>
              <a:rPr kumimoji="1" lang="en-US" altLang="ja-JP" sz="1600" dirty="0" err="1">
                <a:solidFill>
                  <a:schemeClr val="bg1"/>
                </a:solidFill>
                <a:latin typeface="Meiryo UI" panose="020B0604030504040204" pitchFamily="50" charset="-128"/>
                <a:ea typeface="Meiryo UI" panose="020B0604030504040204" pitchFamily="50" charset="-128"/>
              </a:rPr>
              <a:t>boolean</a:t>
            </a:r>
            <a:r>
              <a:rPr kumimoji="1" lang="ja-JP" altLang="en-US" sz="1600" dirty="0">
                <a:solidFill>
                  <a:schemeClr val="bg1"/>
                </a:solidFill>
                <a:latin typeface="Meiryo UI" panose="020B0604030504040204" pitchFamily="50" charset="-128"/>
                <a:ea typeface="Meiryo UI" panose="020B0604030504040204" pitchFamily="50" charset="-128"/>
              </a:rPr>
              <a:t>値は</a:t>
            </a:r>
            <a:r>
              <a:rPr kumimoji="1" lang="en-US" altLang="ja-JP" sz="1600" dirty="0">
                <a:solidFill>
                  <a:schemeClr val="bg1"/>
                </a:solidFill>
                <a:latin typeface="Meiryo UI" panose="020B0604030504040204" pitchFamily="50" charset="-128"/>
                <a:ea typeface="Meiryo UI" panose="020B0604030504040204" pitchFamily="50" charset="-128"/>
              </a:rPr>
              <a:t>{JS</a:t>
            </a:r>
            <a:r>
              <a:rPr kumimoji="1" lang="ja-JP" altLang="en-US" sz="1600" dirty="0">
                <a:solidFill>
                  <a:schemeClr val="bg1"/>
                </a:solidFill>
                <a:latin typeface="Meiryo UI" panose="020B0604030504040204" pitchFamily="50" charset="-128"/>
                <a:ea typeface="Meiryo UI" panose="020B0604030504040204" pitchFamily="50" charset="-128"/>
              </a:rPr>
              <a:t>式</a:t>
            </a:r>
            <a:r>
              <a:rPr kumimoji="1" lang="en-US" altLang="ja-JP" sz="1600" dirty="0">
                <a:solidFill>
                  <a:schemeClr val="bg1"/>
                </a:solidFill>
                <a:latin typeface="Meiryo UI" panose="020B0604030504040204" pitchFamily="50" charset="-128"/>
                <a:ea typeface="Meiryo UI" panose="020B0604030504040204" pitchFamily="50" charset="-128"/>
              </a:rPr>
              <a:t>}</a:t>
            </a:r>
            <a:r>
              <a:rPr kumimoji="1" lang="ja-JP" altLang="en-US" sz="1600" dirty="0">
                <a:solidFill>
                  <a:schemeClr val="bg1"/>
                </a:solidFill>
                <a:latin typeface="Meiryo UI" panose="020B0604030504040204" pitchFamily="50" charset="-128"/>
                <a:ea typeface="Meiryo UI" panose="020B0604030504040204" pitchFamily="50" charset="-128"/>
              </a:rPr>
              <a:t>にする</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78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次に</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を反映します。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latin typeface="Meiryo UI" panose="020B0604030504040204" pitchFamily="50" charset="-128"/>
                <a:ea typeface="Meiryo UI" panose="020B0604030504040204" pitchFamily="50" charset="-128"/>
              </a:rPr>
              <a:t>ファイルを作成し、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を全てコピペします。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モックの場所</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todo</a:t>
            </a:r>
            <a:r>
              <a:rPr kumimoji="1" lang="en-US" altLang="ja-JP" sz="2000" dirty="0">
                <a:highlight>
                  <a:srgbClr val="FFFF00"/>
                </a:highlight>
                <a:latin typeface="Meiryo UI" panose="020B0604030504040204" pitchFamily="50" charset="-128"/>
                <a:ea typeface="Meiryo UI" panose="020B0604030504040204" pitchFamily="50" charset="-128"/>
              </a:rPr>
              <a:t>-app-mock/</a:t>
            </a: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App.tsx</a:t>
            </a:r>
            <a:r>
              <a:rPr kumimoji="1" lang="ja-JP" altLang="en-US" sz="2000" dirty="0">
                <a:latin typeface="Meiryo UI" panose="020B0604030504040204" pitchFamily="50" charset="-128"/>
                <a:ea typeface="Meiryo UI" panose="020B0604030504040204" pitchFamily="50" charset="-128"/>
              </a:rPr>
              <a:t>で</a:t>
            </a:r>
            <a:r>
              <a:rPr kumimoji="1" lang="en-US" altLang="ja-JP" sz="2000" dirty="0">
                <a:highlight>
                  <a:srgbClr val="FFFF00"/>
                </a:highlight>
                <a:latin typeface="Meiryo UI" panose="020B0604030504040204" pitchFamily="50" charset="-128"/>
                <a:ea typeface="Meiryo UI" panose="020B0604030504040204" pitchFamily="50" charset="-128"/>
              </a:rPr>
              <a:t>App.css</a:t>
            </a:r>
            <a:r>
              <a:rPr kumimoji="1" lang="ja-JP" altLang="en-US" sz="2000" dirty="0">
                <a:highlight>
                  <a:srgbClr val="FFFF00"/>
                </a:highlight>
                <a:latin typeface="Meiryo UI" panose="020B0604030504040204" pitchFamily="50" charset="-128"/>
                <a:ea typeface="Meiryo UI" panose="020B0604030504040204" pitchFamily="50" charset="-128"/>
              </a:rPr>
              <a:t>をインポートする</a:t>
            </a:r>
            <a:r>
              <a:rPr kumimoji="1" lang="ja-JP" altLang="en-US" sz="2000" dirty="0">
                <a:latin typeface="Meiryo UI" panose="020B0604030504040204" pitchFamily="50" charset="-128"/>
                <a:ea typeface="Meiryo UI" panose="020B0604030504040204" pitchFamily="50" charset="-128"/>
              </a:rPr>
              <a:t>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インポートした</a:t>
            </a:r>
            <a:r>
              <a:rPr kumimoji="1" lang="en-US" altLang="ja-JP" sz="2000" dirty="0">
                <a:latin typeface="Meiryo UI" panose="020B0604030504040204" pitchFamily="50" charset="-128"/>
                <a:ea typeface="Meiryo UI" panose="020B0604030504040204" pitchFamily="50" charset="-128"/>
              </a:rPr>
              <a:t>CSS</a:t>
            </a:r>
            <a:r>
              <a:rPr kumimoji="1" lang="ja-JP" altLang="en-US" sz="2000" dirty="0">
                <a:latin typeface="Meiryo UI" panose="020B0604030504040204" pitchFamily="50" charset="-128"/>
                <a:ea typeface="Meiryo UI" panose="020B0604030504040204" pitchFamily="50" charset="-128"/>
              </a:rPr>
              <a:t>が適用されます。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CSS</a:t>
            </a:r>
            <a:r>
              <a:rPr kumimoji="1" lang="ja-JP" altLang="en-US" sz="2800" b="1" dirty="0">
                <a:latin typeface="Meiryo UI" panose="020B0604030504040204" pitchFamily="50" charset="-128"/>
                <a:ea typeface="Meiryo UI" panose="020B0604030504040204" pitchFamily="50" charset="-128"/>
              </a:rPr>
              <a:t>の反映</a:t>
            </a:r>
          </a:p>
        </p:txBody>
      </p:sp>
      <p:sp>
        <p:nvSpPr>
          <p:cNvPr id="2" name="スライド番号プレースホルダー 1">
            <a:extLst>
              <a:ext uri="{FF2B5EF4-FFF2-40B4-BE49-F238E27FC236}">
                <a16:creationId xmlns:a16="http://schemas.microsoft.com/office/drawing/2014/main" id="{55B19FB8-262D-41EF-A938-8D7ED132C034}"/>
              </a:ext>
            </a:extLst>
          </p:cNvPr>
          <p:cNvSpPr>
            <a:spLocks noGrp="1"/>
          </p:cNvSpPr>
          <p:nvPr>
            <p:ph type="sldNum" sz="quarter" idx="12"/>
          </p:nvPr>
        </p:nvSpPr>
        <p:spPr/>
        <p:txBody>
          <a:bodyPr/>
          <a:lstStyle/>
          <a:p>
            <a:fld id="{A783C381-2822-4F05-8A88-66F73725CF2D}" type="slidenum">
              <a:rPr kumimoji="1" lang="ja-JP" altLang="en-US" smtClean="0"/>
              <a:t>44</a:t>
            </a:fld>
            <a:endParaRPr kumimoji="1" lang="ja-JP" altLang="en-US"/>
          </a:p>
        </p:txBody>
      </p:sp>
      <p:sp>
        <p:nvSpPr>
          <p:cNvPr id="4" name="矢印: 右 3">
            <a:extLst>
              <a:ext uri="{FF2B5EF4-FFF2-40B4-BE49-F238E27FC236}">
                <a16:creationId xmlns:a16="http://schemas.microsoft.com/office/drawing/2014/main" id="{0016E19F-F0FE-48DD-970E-A83620D1D518}"/>
              </a:ext>
            </a:extLst>
          </p:cNvPr>
          <p:cNvSpPr/>
          <p:nvPr/>
        </p:nvSpPr>
        <p:spPr>
          <a:xfrm rot="20402579">
            <a:off x="8544810" y="213106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4D705305-F5CB-43BB-AED1-EA27FFA2D068}"/>
              </a:ext>
            </a:extLst>
          </p:cNvPr>
          <p:cNvPicPr>
            <a:picLocks noChangeAspect="1"/>
          </p:cNvPicPr>
          <p:nvPr/>
        </p:nvPicPr>
        <p:blipFill>
          <a:blip r:embed="rId3"/>
          <a:stretch>
            <a:fillRect/>
          </a:stretch>
        </p:blipFill>
        <p:spPr>
          <a:xfrm>
            <a:off x="9418199" y="822848"/>
            <a:ext cx="1872200" cy="2606152"/>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ADF1B1A5-EFCD-4D77-A707-38F867DABA4B}"/>
              </a:ext>
            </a:extLst>
          </p:cNvPr>
          <p:cNvPicPr>
            <a:picLocks noChangeAspect="1"/>
          </p:cNvPicPr>
          <p:nvPr/>
        </p:nvPicPr>
        <p:blipFill>
          <a:blip r:embed="rId4"/>
          <a:stretch>
            <a:fillRect/>
          </a:stretch>
        </p:blipFill>
        <p:spPr>
          <a:xfrm>
            <a:off x="5986021" y="2125924"/>
            <a:ext cx="2152950" cy="714475"/>
          </a:xfrm>
          <a:prstGeom prst="rect">
            <a:avLst/>
          </a:prstGeom>
          <a:ln>
            <a:noFill/>
          </a:ln>
          <a:effectLst>
            <a:outerShdw blurRad="292100" dist="139700" dir="2700000" algn="tl" rotWithShape="0">
              <a:srgbClr val="333333">
                <a:alpha val="65000"/>
              </a:srgbClr>
            </a:outerShdw>
          </a:effectLst>
        </p:spPr>
      </p:pic>
      <p:pic>
        <p:nvPicPr>
          <p:cNvPr id="17" name="図 16">
            <a:extLst>
              <a:ext uri="{FF2B5EF4-FFF2-40B4-BE49-F238E27FC236}">
                <a16:creationId xmlns:a16="http://schemas.microsoft.com/office/drawing/2014/main" id="{2F8F9CDA-0629-49EF-989E-AEA39053DE31}"/>
              </a:ext>
            </a:extLst>
          </p:cNvPr>
          <p:cNvPicPr>
            <a:picLocks noChangeAspect="1"/>
          </p:cNvPicPr>
          <p:nvPr/>
        </p:nvPicPr>
        <p:blipFill>
          <a:blip r:embed="rId5"/>
          <a:stretch>
            <a:fillRect/>
          </a:stretch>
        </p:blipFill>
        <p:spPr>
          <a:xfrm>
            <a:off x="6532780" y="4207486"/>
            <a:ext cx="4752102" cy="1824807"/>
          </a:xfrm>
          <a:prstGeom prst="rect">
            <a:avLst/>
          </a:prstGeom>
          <a:ln>
            <a:noFill/>
          </a:ln>
          <a:effectLst>
            <a:outerShdw blurRad="292100" dist="139700" dir="2700000" algn="tl" rotWithShape="0">
              <a:srgbClr val="333333">
                <a:alpha val="65000"/>
              </a:srgbClr>
            </a:outerShdw>
          </a:effectLst>
        </p:spPr>
      </p:pic>
      <p:sp>
        <p:nvSpPr>
          <p:cNvPr id="19" name="矢印: 右 18">
            <a:extLst>
              <a:ext uri="{FF2B5EF4-FFF2-40B4-BE49-F238E27FC236}">
                <a16:creationId xmlns:a16="http://schemas.microsoft.com/office/drawing/2014/main" id="{4C388128-83D3-4205-811A-83476741AD8F}"/>
              </a:ext>
            </a:extLst>
          </p:cNvPr>
          <p:cNvSpPr/>
          <p:nvPr/>
        </p:nvSpPr>
        <p:spPr>
          <a:xfrm rot="6397964">
            <a:off x="10114525" y="3654876"/>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69CBC265-7FBC-4DB2-B290-6F9B35FF1E4D}"/>
              </a:ext>
            </a:extLst>
          </p:cNvPr>
          <p:cNvSpPr txBox="1"/>
          <p:nvPr/>
        </p:nvSpPr>
        <p:spPr>
          <a:xfrm>
            <a:off x="5986021" y="3034713"/>
            <a:ext cx="3051205"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はじめにアプリを起動します。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変更したら検知して反映されます。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CE704F2-B189-4FD0-B758-A7C6616E9FD6}"/>
              </a:ext>
            </a:extLst>
          </p:cNvPr>
          <p:cNvSpPr txBox="1"/>
          <p:nvPr/>
        </p:nvSpPr>
        <p:spPr>
          <a:xfrm>
            <a:off x="9663229" y="307614"/>
            <a:ext cx="1382140"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HTML</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D612D59-28E6-4877-86C2-B3F330F0EB8C}"/>
              </a:ext>
            </a:extLst>
          </p:cNvPr>
          <p:cNvSpPr txBox="1"/>
          <p:nvPr/>
        </p:nvSpPr>
        <p:spPr>
          <a:xfrm>
            <a:off x="10118490" y="6175252"/>
            <a:ext cx="1166391"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を反映</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06673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　　　　　</a:t>
            </a:r>
            <a:r>
              <a:rPr kumimoji="1" lang="en-US" altLang="ja-JP" sz="2800" b="1" dirty="0">
                <a:latin typeface="Meiryo UI" panose="020B0604030504040204" pitchFamily="50" charset="-128"/>
                <a:ea typeface="Meiryo UI" panose="020B0604030504040204" pitchFamily="50" charset="-128"/>
              </a:rPr>
              <a:t>App.css</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1673157" y="1008628"/>
            <a:ext cx="3424138" cy="4201150"/>
          </a:xfrm>
          <a:prstGeom prst="rect">
            <a:avLst/>
          </a:prstGeom>
          <a:solidFill>
            <a:schemeClr val="accent3">
              <a:lumMod val="20000"/>
              <a:lumOff val="80000"/>
            </a:schemeClr>
          </a:solidFill>
        </p:spPr>
        <p:txBody>
          <a:bodyPr wrap="square" bIns="0" rtlCol="0">
            <a:spAutoFit/>
          </a:bodyPr>
          <a:lstStyle/>
          <a:p>
            <a:r>
              <a:rPr lang="en-US" altLang="ja-JP" sz="900" b="0" dirty="0">
                <a:solidFill>
                  <a:srgbClr val="3778B7"/>
                </a:solidFill>
                <a:effectLst/>
                <a:latin typeface="Consolas" panose="020B0609020204030204" pitchFamily="49" charset="0"/>
              </a:rPr>
              <a:t>body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margin</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PageHeader_header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display</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flex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justify-content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space-between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align-items</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center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padding</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0 5</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border-bottom</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solid</a:t>
            </a:r>
            <a:r>
              <a:rPr lang="en-US" altLang="ja-JP" sz="900" b="0" dirty="0">
                <a:solidFill>
                  <a:srgbClr val="3778B7"/>
                </a:solidFill>
                <a:effectLst/>
                <a:latin typeface="Consolas" panose="020B0609020204030204" pitchFamily="49" charset="0"/>
              </a:rPr>
              <a:t> 1</a:t>
            </a:r>
            <a:r>
              <a:rPr lang="en-US" altLang="ja-JP" sz="900" b="0" dirty="0">
                <a:solidFill>
                  <a:srgbClr val="B052A1"/>
                </a:solidFill>
                <a:effectLst/>
                <a:latin typeface="Consolas" panose="020B0609020204030204" pitchFamily="49" charset="0"/>
              </a:rPr>
              <a:t>px</a:t>
            </a:r>
            <a:r>
              <a:rPr lang="en-US" altLang="ja-JP" sz="900" b="0" dirty="0">
                <a:solidFill>
                  <a:srgbClr val="3778B7"/>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black</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endParaRPr lang="en-US" altLang="ja-JP" sz="900" dirty="0">
              <a:solidFill>
                <a:srgbClr val="1A1A1A"/>
              </a:solidFill>
              <a:latin typeface="Consolas" panose="020B0609020204030204" pitchFamily="49" charset="0"/>
            </a:endParaRPr>
          </a:p>
          <a:p>
            <a:r>
              <a:rPr lang="ja-JP" altLang="en-US" sz="900" b="0" dirty="0">
                <a:solidFill>
                  <a:srgbClr val="1A1A1A"/>
                </a:solidFill>
                <a:effectLst/>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省略</a:t>
            </a:r>
            <a:endParaRPr lang="en-US" altLang="ja-JP" sz="900" b="0" dirty="0">
              <a:solidFill>
                <a:srgbClr val="1A1A1A"/>
              </a:solidFill>
              <a:effectLst/>
              <a:latin typeface="Consolas" panose="020B0609020204030204" pitchFamily="49" charset="0"/>
            </a:endParaRPr>
          </a:p>
          <a:p>
            <a:r>
              <a:rPr lang="ja-JP" altLang="en-US" sz="900" dirty="0">
                <a:solidFill>
                  <a:srgbClr val="1A1A1A"/>
                </a:solidFill>
                <a:latin typeface="Consolas" panose="020B0609020204030204" pitchFamily="49" charset="0"/>
              </a:rPr>
              <a:t>　　　：</a:t>
            </a:r>
            <a:endParaRPr lang="en-US" altLang="ja-JP" sz="900" b="0" dirty="0">
              <a:solidFill>
                <a:srgbClr val="1A1A1A"/>
              </a:solidFill>
              <a:effectLst/>
              <a:latin typeface="Consolas" panose="020B0609020204030204" pitchFamily="49" charset="0"/>
            </a:endParaRPr>
          </a:p>
          <a:p>
            <a:br>
              <a:rPr lang="en-US" altLang="ja-JP" sz="900" b="0" dirty="0">
                <a:solidFill>
                  <a:srgbClr val="1A1A1A"/>
                </a:solidFill>
                <a:effectLst/>
                <a:latin typeface="Consolas" panose="020B0609020204030204" pitchFamily="49" charset="0"/>
              </a:rPr>
            </a:br>
            <a:r>
              <a:rPr lang="en-US" altLang="ja-JP" sz="900" b="0" dirty="0">
                <a:solidFill>
                  <a:srgbClr val="3778B7"/>
                </a:solidFill>
                <a:effectLst/>
                <a:latin typeface="Consolas" panose="020B0609020204030204" pitchFamily="49" charset="0"/>
              </a:rPr>
              <a:t>.</a:t>
            </a:r>
            <a:r>
              <a:rPr lang="en-US" altLang="ja-JP" sz="900" b="0" dirty="0" err="1">
                <a:solidFill>
                  <a:srgbClr val="B052A1"/>
                </a:solidFill>
                <a:effectLst/>
                <a:latin typeface="Consolas" panose="020B0609020204030204" pitchFamily="49" charset="0"/>
              </a:rPr>
              <a:t>TodoItem_button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font-size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17</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font-weight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bold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color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background</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lightgrey</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border-radius</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100</a:t>
            </a:r>
            <a:r>
              <a:rPr lang="en-US" altLang="ja-JP" sz="900" b="0" dirty="0">
                <a:solidFill>
                  <a:srgbClr val="B052A1"/>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width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25</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line-height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20</a:t>
            </a:r>
            <a:r>
              <a:rPr lang="en-US" altLang="ja-JP" sz="900" b="0" dirty="0">
                <a:solidFill>
                  <a:srgbClr val="B052A1"/>
                </a:solidFill>
                <a:effectLst/>
                <a:latin typeface="Consolas" panose="020B0609020204030204" pitchFamily="49" charset="0"/>
              </a:rPr>
              <a:t>px</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cursor</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pointer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outline</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none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45</a:t>
            </a:fld>
            <a:endParaRPr kumimoji="1" lang="ja-JP" altLang="en-US" dirty="0"/>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962991" y="1008628"/>
            <a:ext cx="2354159" cy="115416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'./App.css'</a:t>
            </a:r>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default App;</a:t>
            </a:r>
          </a:p>
        </p:txBody>
      </p:sp>
      <p:sp>
        <p:nvSpPr>
          <p:cNvPr id="8" name="テキスト ボックス 7">
            <a:extLst>
              <a:ext uri="{FF2B5EF4-FFF2-40B4-BE49-F238E27FC236}">
                <a16:creationId xmlns:a16="http://schemas.microsoft.com/office/drawing/2014/main" id="{18F2BADE-DDEB-4FAD-9C61-F540A7F56953}"/>
              </a:ext>
            </a:extLst>
          </p:cNvPr>
          <p:cNvSpPr txBox="1"/>
          <p:nvPr/>
        </p:nvSpPr>
        <p:spPr>
          <a:xfrm>
            <a:off x="5901715" y="2664195"/>
            <a:ext cx="329092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インポートすると</a:t>
            </a:r>
            <a:r>
              <a:rPr kumimoji="1" lang="en-US" altLang="ja-JP" sz="1600" dirty="0">
                <a:solidFill>
                  <a:schemeClr val="bg1"/>
                </a:solidFill>
                <a:latin typeface="Meiryo UI" panose="020B0604030504040204" pitchFamily="50" charset="-128"/>
                <a:ea typeface="Meiryo UI" panose="020B0604030504040204" pitchFamily="50" charset="-128"/>
              </a:rPr>
              <a:t>CSS</a:t>
            </a:r>
            <a:r>
              <a:rPr kumimoji="1" lang="ja-JP" altLang="en-US" sz="1600" dirty="0">
                <a:solidFill>
                  <a:schemeClr val="bg1"/>
                </a:solidFill>
                <a:latin typeface="Meiryo UI" panose="020B0604030504040204" pitchFamily="50" charset="-128"/>
                <a:ea typeface="Meiryo UI" panose="020B0604030504040204" pitchFamily="50" charset="-128"/>
              </a:rPr>
              <a:t>が適用されます。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10" name="図 9">
            <a:extLst>
              <a:ext uri="{FF2B5EF4-FFF2-40B4-BE49-F238E27FC236}">
                <a16:creationId xmlns:a16="http://schemas.microsoft.com/office/drawing/2014/main" id="{18AA150A-ED08-4767-87E0-10640FDEAC84}"/>
              </a:ext>
            </a:extLst>
          </p:cNvPr>
          <p:cNvPicPr>
            <a:picLocks noChangeAspect="1"/>
          </p:cNvPicPr>
          <p:nvPr/>
        </p:nvPicPr>
        <p:blipFill>
          <a:blip r:embed="rId3"/>
          <a:stretch>
            <a:fillRect/>
          </a:stretch>
        </p:blipFill>
        <p:spPr>
          <a:xfrm>
            <a:off x="6367410" y="3625191"/>
            <a:ext cx="4752102" cy="182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1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見たままにコンポーネントに分割します。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分割⇔表示を繰り返しながら徐々に分割</a:t>
            </a:r>
            <a:r>
              <a:rPr kumimoji="1" lang="ja-JP" altLang="en-US" sz="2000" dirty="0">
                <a:latin typeface="Meiryo UI" panose="020B0604030504040204" pitchFamily="50" charset="-128"/>
                <a:ea typeface="Meiryo UI" panose="020B0604030504040204" pitchFamily="50" charset="-128"/>
              </a:rPr>
              <a:t>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時間の都合上、分割作業はショートカットします。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pic>
        <p:nvPicPr>
          <p:cNvPr id="5" name="図 4">
            <a:extLst>
              <a:ext uri="{FF2B5EF4-FFF2-40B4-BE49-F238E27FC236}">
                <a16:creationId xmlns:a16="http://schemas.microsoft.com/office/drawing/2014/main" id="{3A63753C-B309-4D21-A1B3-3D06CC65035B}"/>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10" name="テキスト ボックス 9">
            <a:extLst>
              <a:ext uri="{FF2B5EF4-FFF2-40B4-BE49-F238E27FC236}">
                <a16:creationId xmlns:a16="http://schemas.microsoft.com/office/drawing/2014/main" id="{4F10EEDB-0068-4642-982D-FBE8FF87377A}"/>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2" name="テキスト ボックス 11">
            <a:extLst>
              <a:ext uri="{FF2B5EF4-FFF2-40B4-BE49-F238E27FC236}">
                <a16:creationId xmlns:a16="http://schemas.microsoft.com/office/drawing/2014/main" id="{F0D36F0D-C47B-4AE3-893E-CB066BCEBCE5}"/>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BBF6934-16EA-48DA-A256-42F384F66CAF}"/>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5158583-2C75-4337-8327-512FCE972E76}"/>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1A1BE81A-7160-41DC-A121-DCC644F75AA5}"/>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BE297944-E063-4B54-A241-84D3E3926BA4}"/>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717906E-3B1B-49E1-87D8-A9798018FD5A}"/>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4" name="矢印: 右 23">
            <a:extLst>
              <a:ext uri="{FF2B5EF4-FFF2-40B4-BE49-F238E27FC236}">
                <a16:creationId xmlns:a16="http://schemas.microsoft.com/office/drawing/2014/main" id="{B1078F0D-EB2B-4549-9421-59B6459551E9}"/>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矢印: 右 25">
            <a:extLst>
              <a:ext uri="{FF2B5EF4-FFF2-40B4-BE49-F238E27FC236}">
                <a16:creationId xmlns:a16="http://schemas.microsoft.com/office/drawing/2014/main" id="{8F792C9F-1C76-48E1-A8D9-6EEA076B2FCA}"/>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B085080B-4B6B-41C3-9C0F-85AFEFB9F3E5}"/>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スライド番号プレースホルダー 11">
            <a:extLst>
              <a:ext uri="{FF2B5EF4-FFF2-40B4-BE49-F238E27FC236}">
                <a16:creationId xmlns:a16="http://schemas.microsoft.com/office/drawing/2014/main" id="{7996851D-544E-4887-B60B-86641F75DEE5}"/>
              </a:ext>
            </a:extLst>
          </p:cNvPr>
          <p:cNvSpPr>
            <a:spLocks noGrp="1"/>
          </p:cNvSpPr>
          <p:nvPr>
            <p:ph type="sldNum" sz="quarter" idx="12"/>
          </p:nvPr>
        </p:nvSpPr>
        <p:spPr>
          <a:xfrm>
            <a:off x="8610600" y="6356350"/>
            <a:ext cx="2743200" cy="365125"/>
          </a:xfrm>
        </p:spPr>
        <p:txBody>
          <a:bodyPr/>
          <a:lstStyle/>
          <a:p>
            <a:fld id="{A783C381-2822-4F05-8A88-66F73725CF2D}" type="slidenum">
              <a:rPr kumimoji="1" lang="ja-JP" altLang="en-US" smtClean="0"/>
              <a:t>46</a:t>
            </a:fld>
            <a:endParaRPr kumimoji="1" lang="ja-JP" altLang="en-US" dirty="0"/>
          </a:p>
        </p:txBody>
      </p:sp>
    </p:spTree>
    <p:extLst>
      <p:ext uri="{BB962C8B-B14F-4D97-AF65-F5344CB8AC3E}">
        <p14:creationId xmlns:p14="http://schemas.microsoft.com/office/powerpoint/2010/main" val="166285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7A335D36-1F84-40E0-B07F-DC481A1EB4AD}"/>
              </a:ext>
            </a:extLst>
          </p:cNvPr>
          <p:cNvPicPr>
            <a:picLocks noChangeAspect="1"/>
          </p:cNvPicPr>
          <p:nvPr/>
        </p:nvPicPr>
        <p:blipFill>
          <a:blip r:embed="rId3"/>
          <a:stretch>
            <a:fillRect/>
          </a:stretch>
        </p:blipFill>
        <p:spPr>
          <a:xfrm>
            <a:off x="6589454" y="876805"/>
            <a:ext cx="4886730" cy="3338207"/>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分割後のファイルがありますので上書きでペーストしましょう。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/support/ToDo</a:t>
            </a:r>
            <a:r>
              <a:rPr kumimoji="1" lang="ja-JP" altLang="en-US" sz="2000" dirty="0">
                <a:highlight>
                  <a:srgbClr val="FFFF00"/>
                </a:highlight>
                <a:latin typeface="Meiryo UI" panose="020B0604030504040204" pitchFamily="50" charset="-128"/>
                <a:ea typeface="Meiryo UI" panose="020B0604030504040204" pitchFamily="50" charset="-128"/>
              </a:rPr>
              <a:t>管理のコンポーネント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ディレクトリに上書きでコピーします。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コンポーネントの分割</a:t>
            </a:r>
          </a:p>
        </p:txBody>
      </p:sp>
      <p:sp>
        <p:nvSpPr>
          <p:cNvPr id="2" name="スライド番号プレースホルダー 1">
            <a:extLst>
              <a:ext uri="{FF2B5EF4-FFF2-40B4-BE49-F238E27FC236}">
                <a16:creationId xmlns:a16="http://schemas.microsoft.com/office/drawing/2014/main" id="{5D238EDD-62E6-4698-B592-0664287ACB4B}"/>
              </a:ext>
            </a:extLst>
          </p:cNvPr>
          <p:cNvSpPr>
            <a:spLocks noGrp="1"/>
          </p:cNvSpPr>
          <p:nvPr>
            <p:ph type="sldNum" sz="quarter" idx="12"/>
          </p:nvPr>
        </p:nvSpPr>
        <p:spPr>
          <a:xfrm>
            <a:off x="8609118" y="6079514"/>
            <a:ext cx="2743200" cy="365125"/>
          </a:xfrm>
        </p:spPr>
        <p:txBody>
          <a:bodyPr/>
          <a:lstStyle/>
          <a:p>
            <a:fld id="{A783C381-2822-4F05-8A88-66F73725CF2D}"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B90DBECF-F9A5-4F8D-8C4D-A30A517EBF4B}"/>
              </a:ext>
            </a:extLst>
          </p:cNvPr>
          <p:cNvSpPr txBox="1"/>
          <p:nvPr/>
        </p:nvSpPr>
        <p:spPr>
          <a:xfrm>
            <a:off x="834571" y="499098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8" name="テキスト ボックス 7">
            <a:extLst>
              <a:ext uri="{FF2B5EF4-FFF2-40B4-BE49-F238E27FC236}">
                <a16:creationId xmlns:a16="http://schemas.microsoft.com/office/drawing/2014/main" id="{76D1C615-0544-4F8D-AB3C-1A3FAEE55126}"/>
              </a:ext>
            </a:extLst>
          </p:cNvPr>
          <p:cNvSpPr txBox="1"/>
          <p:nvPr/>
        </p:nvSpPr>
        <p:spPr>
          <a:xfrm>
            <a:off x="2477354" y="464675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9E7C1D7-CB29-4BB8-A911-C325F0C38567}"/>
              </a:ext>
            </a:extLst>
          </p:cNvPr>
          <p:cNvSpPr txBox="1"/>
          <p:nvPr/>
        </p:nvSpPr>
        <p:spPr>
          <a:xfrm>
            <a:off x="3188554" y="518642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3623C50F-AA99-4847-B8D2-27EA1DC27117}"/>
              </a:ext>
            </a:extLst>
          </p:cNvPr>
          <p:cNvSpPr txBox="1"/>
          <p:nvPr/>
        </p:nvSpPr>
        <p:spPr>
          <a:xfrm>
            <a:off x="5397815" y="473203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879AE-3515-4A3F-9658-39BA0AA8EB37}"/>
              </a:ext>
            </a:extLst>
          </p:cNvPr>
          <p:cNvSpPr txBox="1"/>
          <p:nvPr/>
        </p:nvSpPr>
        <p:spPr>
          <a:xfrm>
            <a:off x="5397814" y="519929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84F4A6C5-B05B-4E6C-85ED-7609542F8FF6}"/>
              </a:ext>
            </a:extLst>
          </p:cNvPr>
          <p:cNvSpPr txBox="1"/>
          <p:nvPr/>
        </p:nvSpPr>
        <p:spPr>
          <a:xfrm>
            <a:off x="5397814" y="566539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5CFB9643-6307-4B92-B9ED-65A6994D9EED}"/>
              </a:ext>
            </a:extLst>
          </p:cNvPr>
          <p:cNvSpPr txBox="1"/>
          <p:nvPr/>
        </p:nvSpPr>
        <p:spPr>
          <a:xfrm>
            <a:off x="7345557" y="567889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0" name="矢印: 右 19">
            <a:extLst>
              <a:ext uri="{FF2B5EF4-FFF2-40B4-BE49-F238E27FC236}">
                <a16:creationId xmlns:a16="http://schemas.microsoft.com/office/drawing/2014/main" id="{1D6786C8-CEB7-46F6-8EF3-9264F44162F4}"/>
              </a:ext>
            </a:extLst>
          </p:cNvPr>
          <p:cNvSpPr/>
          <p:nvPr/>
        </p:nvSpPr>
        <p:spPr>
          <a:xfrm>
            <a:off x="1781339" y="497747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矢印: 右 21">
            <a:extLst>
              <a:ext uri="{FF2B5EF4-FFF2-40B4-BE49-F238E27FC236}">
                <a16:creationId xmlns:a16="http://schemas.microsoft.com/office/drawing/2014/main" id="{F00A741C-4093-4D3C-833E-324CCE3A344B}"/>
              </a:ext>
            </a:extLst>
          </p:cNvPr>
          <p:cNvSpPr/>
          <p:nvPr/>
        </p:nvSpPr>
        <p:spPr>
          <a:xfrm>
            <a:off x="4740069" y="515951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矢印: 右 23">
            <a:extLst>
              <a:ext uri="{FF2B5EF4-FFF2-40B4-BE49-F238E27FC236}">
                <a16:creationId xmlns:a16="http://schemas.microsoft.com/office/drawing/2014/main" id="{DA1B9AD3-94C7-4C2E-9506-F238F4A33BAC}"/>
              </a:ext>
            </a:extLst>
          </p:cNvPr>
          <p:cNvSpPr/>
          <p:nvPr/>
        </p:nvSpPr>
        <p:spPr>
          <a:xfrm>
            <a:off x="6727732" y="565188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矢印: 右 27">
            <a:extLst>
              <a:ext uri="{FF2B5EF4-FFF2-40B4-BE49-F238E27FC236}">
                <a16:creationId xmlns:a16="http://schemas.microsoft.com/office/drawing/2014/main" id="{6120F794-5FF7-4795-BE3D-81D56AC301A3}"/>
              </a:ext>
            </a:extLst>
          </p:cNvPr>
          <p:cNvSpPr/>
          <p:nvPr/>
        </p:nvSpPr>
        <p:spPr>
          <a:xfrm rot="18203980">
            <a:off x="5458703" y="614159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F8884091-15D1-4E57-9DF2-2E719B81C162}"/>
              </a:ext>
            </a:extLst>
          </p:cNvPr>
          <p:cNvSpPr/>
          <p:nvPr/>
        </p:nvSpPr>
        <p:spPr>
          <a:xfrm rot="18203980">
            <a:off x="7400942" y="619183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8057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プロパティ</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TodoList.tsx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TodoItem.tsx</a:t>
            </a:r>
            <a:endParaRPr kumimoji="1" lang="ja-JP" altLang="en-US" sz="28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DA93C90C-96C6-4201-848E-8004F125E138}"/>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50074ECF-BAC1-4CBB-B952-E4556B48766B}"/>
              </a:ext>
            </a:extLst>
          </p:cNvPr>
          <p:cNvSpPr txBox="1"/>
          <p:nvPr/>
        </p:nvSpPr>
        <p:spPr>
          <a:xfrm>
            <a:off x="457198" y="1808500"/>
            <a:ext cx="3998071" cy="1846659"/>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{true}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{false}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2" name="スライド番号プレースホルダー 11">
            <a:extLst>
              <a:ext uri="{FF2B5EF4-FFF2-40B4-BE49-F238E27FC236}">
                <a16:creationId xmlns:a16="http://schemas.microsoft.com/office/drawing/2014/main" id="{4F00E95A-9541-4C57-A7A8-4D8AEF467B13}"/>
              </a:ext>
            </a:extLst>
          </p:cNvPr>
          <p:cNvSpPr>
            <a:spLocks noGrp="1"/>
          </p:cNvSpPr>
          <p:nvPr>
            <p:ph type="sldNum" sz="quarter" idx="12"/>
          </p:nvPr>
        </p:nvSpPr>
        <p:spPr/>
        <p:txBody>
          <a:bodyPr/>
          <a:lstStyle/>
          <a:p>
            <a:fld id="{A783C381-2822-4F05-8A88-66F73725CF2D}" type="slidenum">
              <a:rPr kumimoji="1" lang="ja-JP" altLang="en-US" smtClean="0"/>
              <a:t>48</a:t>
            </a:fld>
            <a:endParaRPr kumimoji="1" lang="ja-JP" altLang="en-US"/>
          </a:p>
        </p:txBody>
      </p:sp>
      <p:sp>
        <p:nvSpPr>
          <p:cNvPr id="2" name="テキスト ボックス 1">
            <a:extLst>
              <a:ext uri="{FF2B5EF4-FFF2-40B4-BE49-F238E27FC236}">
                <a16:creationId xmlns:a16="http://schemas.microsoft.com/office/drawing/2014/main" id="{986F1404-F2C8-4B58-9354-1E9A6D0168B9}"/>
              </a:ext>
            </a:extLst>
          </p:cNvPr>
          <p:cNvSpPr txBox="1"/>
          <p:nvPr/>
        </p:nvSpPr>
        <p:spPr>
          <a:xfrm>
            <a:off x="5165323" y="1808500"/>
            <a:ext cx="5739385" cy="32316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'./TodoItem.css';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&lt;li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TodoItem_item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TodoItem_todo</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&lt;input type="checkbox"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TodoItem_checkbox</a:t>
            </a:r>
            <a:r>
              <a:rPr lang="en-US" altLang="ja-JP" sz="900" dirty="0">
                <a:solidFill>
                  <a:schemeClr val="bg1">
                    <a:lumMod val="65000"/>
                  </a:schemeClr>
                </a:solidFill>
                <a:effectLst/>
                <a:latin typeface="Consolas" panose="020B0609020204030204" pitchFamily="49" charset="0"/>
              </a:rPr>
              <a:t>" checked=</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completed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&lt;span&gt;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&lt;/span&gt;</a:t>
            </a:r>
          </a:p>
          <a:p>
            <a:r>
              <a:rPr lang="en-US" altLang="ja-JP" sz="900" dirty="0">
                <a:solidFill>
                  <a:schemeClr val="bg1">
                    <a:lumMod val="65000"/>
                  </a:schemeClr>
                </a:solidFill>
                <a:effectLst/>
                <a:latin typeface="Consolas" panose="020B0609020204030204" pitchFamily="49" charset="0"/>
              </a:rPr>
              <a:t>        &lt;/label&gt;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TodoItem_delete</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TodoItem_button</a:t>
            </a:r>
            <a:r>
              <a:rPr lang="en-US" altLang="ja-JP" sz="900" dirty="0">
                <a:solidFill>
                  <a:schemeClr val="bg1">
                    <a:lumMod val="65000"/>
                  </a:schemeClr>
                </a:solidFill>
                <a:effectLst/>
                <a:latin typeface="Consolas" panose="020B0609020204030204" pitchFamily="49" charset="0"/>
              </a:rPr>
              <a:t>"&gt;x&lt;/button&gt;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&lt;/li&gt;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F69AE0A0-9C5A-420A-89C2-D2090874465B}"/>
              </a:ext>
            </a:extLst>
          </p:cNvPr>
          <p:cNvSpPr txBox="1"/>
          <p:nvPr/>
        </p:nvSpPr>
        <p:spPr>
          <a:xfrm>
            <a:off x="2210887" y="5362422"/>
            <a:ext cx="467549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では、コンポーネントが外から値を受け取るために、プロパティと呼ばれる仕組みを提供しています。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6663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80%</a:t>
            </a: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デビットカードの決済システム</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ＴＩＳ国内シェア率</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49</a:t>
            </a:fld>
            <a:endParaRPr kumimoji="1" lang="ja-JP" altLang="en-US"/>
          </a:p>
        </p:txBody>
      </p:sp>
    </p:spTree>
    <p:extLst>
      <p:ext uri="{BB962C8B-B14F-4D97-AF65-F5344CB8AC3E}">
        <p14:creationId xmlns:p14="http://schemas.microsoft.com/office/powerpoint/2010/main" val="163216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a:latin typeface="Meiryo UI" panose="020B0604030504040204" pitchFamily="50" charset="-128"/>
                <a:ea typeface="Meiryo UI" panose="020B0604030504040204" pitchFamily="50" charset="-128"/>
              </a:rPr>
              <a:t>スタッフ紹介</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7375238"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株式会社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テクノロジー＆イノベーション本部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テクノロジー＆エンジニアセンター</a:t>
            </a:r>
            <a:r>
              <a:rPr kumimoji="1" lang="en-US" altLang="ja-JP" sz="2000" dirty="0">
                <a:latin typeface="Meiryo UI" panose="020B0604030504040204" pitchFamily="50" charset="-128"/>
                <a:ea typeface="Meiryo UI" panose="020B0604030504040204" pitchFamily="50" charset="-128"/>
              </a:rPr>
              <a:t>	</a:t>
            </a:r>
          </a:p>
          <a:p>
            <a:pPr>
              <a:lnSpc>
                <a:spcPts val="3200"/>
              </a:lnSpc>
            </a:pPr>
            <a:r>
              <a:rPr kumimoji="1" lang="ja-JP" altLang="en-US" sz="2000" dirty="0">
                <a:latin typeface="Meiryo UI" panose="020B0604030504040204" pitchFamily="50" charset="-128"/>
                <a:ea typeface="Meiryo UI" panose="020B0604030504040204" pitchFamily="50" charset="-128"/>
              </a:rPr>
              <a:t>　伊藤 清人＠会津若松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世古 雅也＠会津若松</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西日本テクノロジー＆イノベーション室</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齊藤 拓馬＠大阪</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FF0000"/>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EB20F466-4DD0-4B40-9AE7-A4A7D0BD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21" y="392015"/>
            <a:ext cx="3016223" cy="3016223"/>
          </a:xfrm>
          <a:prstGeom prst="rect">
            <a:avLst/>
          </a:prstGeom>
          <a:ln>
            <a:noFill/>
          </a:ln>
          <a:effectLst>
            <a:outerShdw blurRad="292100" dist="139700" dir="2700000" algn="tl" rotWithShape="0">
              <a:srgbClr val="333333">
                <a:alpha val="65000"/>
              </a:srgbClr>
            </a:outerShdw>
          </a:effectLst>
        </p:spPr>
      </p:pic>
      <p:pic>
        <p:nvPicPr>
          <p:cNvPr id="5" name="図 4" descr="水, 市, 大きい, 飛行機 が含まれている画像&#10;&#10;自動的に生成された説明">
            <a:extLst>
              <a:ext uri="{FF2B5EF4-FFF2-40B4-BE49-F238E27FC236}">
                <a16:creationId xmlns:a16="http://schemas.microsoft.com/office/drawing/2014/main" id="{76072019-F1C5-4352-95D8-67FA96583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256" y="501337"/>
            <a:ext cx="3943805" cy="2630487"/>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a:extLst>
              <a:ext uri="{FF2B5EF4-FFF2-40B4-BE49-F238E27FC236}">
                <a16:creationId xmlns:a16="http://schemas.microsoft.com/office/drawing/2014/main" id="{F7290EDF-C04E-4552-A250-1ED45162D4FA}"/>
              </a:ext>
            </a:extLst>
          </p:cNvPr>
          <p:cNvSpPr>
            <a:spLocks noGrp="1"/>
          </p:cNvSpPr>
          <p:nvPr>
            <p:ph type="sldNum" sz="quarter" idx="12"/>
          </p:nvPr>
        </p:nvSpPr>
        <p:spPr/>
        <p:txBody>
          <a:bodyPr/>
          <a:lstStyle/>
          <a:p>
            <a:fld id="{A783C381-2822-4F05-8A88-66F73725CF2D}"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D33C246-17AD-4622-BFD3-C61C5014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93" y="3616857"/>
            <a:ext cx="4519169" cy="3016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72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開発ステップ（再掲）</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6196183"/>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モックをそのまま表示する</a:t>
            </a:r>
            <a:r>
              <a:rPr kumimoji="1" lang="en-US" altLang="ja-JP" sz="2000" dirty="0">
                <a:latin typeface="Meiryo UI" panose="020B0604030504040204" pitchFamily="50" charset="-128"/>
                <a:ea typeface="Meiryo UI" panose="020B0604030504040204" pitchFamily="50" charset="-128"/>
              </a:rPr>
              <a:t>								</a:t>
            </a:r>
            <a:r>
              <a:rPr kumimoji="1" lang="ja-JP" altLang="en-US" sz="2000" dirty="0">
                <a:highlight>
                  <a:srgbClr val="FFFF00"/>
                </a:highlight>
                <a:latin typeface="Meiryo UI" panose="020B0604030504040204" pitchFamily="50" charset="-128"/>
                <a:ea typeface="Meiryo UI" panose="020B0604030504040204" pitchFamily="50" charset="-128"/>
              </a:rPr>
              <a:t>見たままにコンポーネントに分割する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を決めて機能を作る</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最小限の状態を考える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導出できるものは状態としない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状態をどのコンポーネントで持つか決める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pic>
        <p:nvPicPr>
          <p:cNvPr id="3074" name="Picture 2" descr="page-css">
            <a:extLst>
              <a:ext uri="{FF2B5EF4-FFF2-40B4-BE49-F238E27FC236}">
                <a16:creationId xmlns:a16="http://schemas.microsoft.com/office/drawing/2014/main" id="{14678974-90DB-44EB-BD78-5DB08AF10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01" y="1949168"/>
            <a:ext cx="4492583" cy="24574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F852776E-70B1-401C-AA89-7FA52F0048BA}"/>
              </a:ext>
            </a:extLst>
          </p:cNvPr>
          <p:cNvPicPr>
            <a:picLocks noChangeAspect="1"/>
          </p:cNvPicPr>
          <p:nvPr/>
        </p:nvPicPr>
        <p:blipFill>
          <a:blip r:embed="rId4"/>
          <a:stretch>
            <a:fillRect/>
          </a:stretch>
        </p:blipFill>
        <p:spPr>
          <a:xfrm>
            <a:off x="6717135" y="1949168"/>
            <a:ext cx="4886730" cy="3338207"/>
          </a:xfrm>
          <a:prstGeom prst="rect">
            <a:avLst/>
          </a:prstGeom>
          <a:ln>
            <a:noFill/>
          </a:ln>
          <a:effectLst>
            <a:outerShdw blurRad="292100" dist="139700" dir="2700000" algn="tl" rotWithShape="0">
              <a:srgbClr val="333333">
                <a:alpha val="65000"/>
              </a:srgbClr>
            </a:outerShdw>
          </a:effectLst>
        </p:spPr>
      </p:pic>
      <p:sp>
        <p:nvSpPr>
          <p:cNvPr id="7" name="矢印: 右 6">
            <a:extLst>
              <a:ext uri="{FF2B5EF4-FFF2-40B4-BE49-F238E27FC236}">
                <a16:creationId xmlns:a16="http://schemas.microsoft.com/office/drawing/2014/main" id="{6B210C56-515C-4435-83A0-440598E028D8}"/>
              </a:ext>
            </a:extLst>
          </p:cNvPr>
          <p:cNvSpPr/>
          <p:nvPr/>
        </p:nvSpPr>
        <p:spPr>
          <a:xfrm>
            <a:off x="5783586" y="311759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ED67CFF-D10A-442D-9353-362A15612A3D}"/>
              </a:ext>
            </a:extLst>
          </p:cNvPr>
          <p:cNvSpPr/>
          <p:nvPr/>
        </p:nvSpPr>
        <p:spPr>
          <a:xfrm rot="10122786">
            <a:off x="4879721" y="5097440"/>
            <a:ext cx="1442730"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a:extLst>
              <a:ext uri="{FF2B5EF4-FFF2-40B4-BE49-F238E27FC236}">
                <a16:creationId xmlns:a16="http://schemas.microsoft.com/office/drawing/2014/main" id="{4E31E6FB-D9D7-49D2-A6BB-95B3CB995D60}"/>
              </a:ext>
            </a:extLst>
          </p:cNvPr>
          <p:cNvSpPr>
            <a:spLocks noGrp="1"/>
          </p:cNvSpPr>
          <p:nvPr>
            <p:ph type="sldNum" sz="quarter" idx="12"/>
          </p:nvPr>
        </p:nvSpPr>
        <p:spPr/>
        <p:txBody>
          <a:bodyPr/>
          <a:lstStyle/>
          <a:p>
            <a:fld id="{A783C381-2822-4F05-8A88-66F73725CF2D}" type="slidenum">
              <a:rPr kumimoji="1" lang="ja-JP" altLang="en-US" smtClean="0"/>
              <a:t>50</a:t>
            </a:fld>
            <a:endParaRPr kumimoji="1" lang="ja-JP" altLang="en-US"/>
          </a:p>
        </p:txBody>
      </p:sp>
    </p:spTree>
    <p:extLst>
      <p:ext uri="{BB962C8B-B14F-4D97-AF65-F5344CB8AC3E}">
        <p14:creationId xmlns:p14="http://schemas.microsoft.com/office/powerpoint/2010/main" val="1810396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を一覧表示できるように実装します。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の一覧表示に必要な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の一覧は変化していくものなので</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TodoList</a:t>
            </a:r>
            <a:r>
              <a:rPr kumimoji="1" lang="ja-JP" altLang="en-US" sz="2000" dirty="0">
                <a:latin typeface="Meiryo UI" panose="020B0604030504040204" pitchFamily="50" charset="-128"/>
                <a:ea typeface="Meiryo UI" panose="020B0604030504040204" pitchFamily="50" charset="-128"/>
              </a:rPr>
              <a:t>では？</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も一覧に追加する？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複数のコンポで使うので共通の親コンポである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TodoBoard</a:t>
            </a:r>
            <a:r>
              <a:rPr kumimoji="1" lang="ja-JP" altLang="en-US" sz="2000" dirty="0">
                <a:latin typeface="Meiryo UI" panose="020B0604030504040204" pitchFamily="50" charset="-128"/>
                <a:ea typeface="Meiryo UI" panose="020B0604030504040204" pitchFamily="50" charset="-128"/>
              </a:rPr>
              <a:t>にこの</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を配置します。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542258" y="325344"/>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p>
        </p:txBody>
      </p:sp>
      <p:pic>
        <p:nvPicPr>
          <p:cNvPr id="4" name="図 3">
            <a:extLst>
              <a:ext uri="{FF2B5EF4-FFF2-40B4-BE49-F238E27FC236}">
                <a16:creationId xmlns:a16="http://schemas.microsoft.com/office/drawing/2014/main" id="{66EEA082-BAC3-4A8F-A1D2-31C78DBFF881}"/>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30" name="テキスト ボックス 29">
            <a:extLst>
              <a:ext uri="{FF2B5EF4-FFF2-40B4-BE49-F238E27FC236}">
                <a16:creationId xmlns:a16="http://schemas.microsoft.com/office/drawing/2014/main" id="{825A2754-968F-4A3B-9352-DD60E4FE3C78}"/>
              </a:ext>
            </a:extLst>
          </p:cNvPr>
          <p:cNvSpPr txBox="1"/>
          <p:nvPr/>
        </p:nvSpPr>
        <p:spPr>
          <a:xfrm>
            <a:off x="4110316" y="5472101"/>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32" name="テキスト ボックス 31">
            <a:extLst>
              <a:ext uri="{FF2B5EF4-FFF2-40B4-BE49-F238E27FC236}">
                <a16:creationId xmlns:a16="http://schemas.microsoft.com/office/drawing/2014/main" id="{030E43F8-EA7A-475F-B9B5-8AD0405DB801}"/>
              </a:ext>
            </a:extLst>
          </p:cNvPr>
          <p:cNvSpPr txBox="1"/>
          <p:nvPr/>
        </p:nvSpPr>
        <p:spPr>
          <a:xfrm>
            <a:off x="5753099" y="5127867"/>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CB1FE7A-E853-4671-BF22-163E3F159BD7}"/>
              </a:ext>
            </a:extLst>
          </p:cNvPr>
          <p:cNvSpPr txBox="1"/>
          <p:nvPr/>
        </p:nvSpPr>
        <p:spPr>
          <a:xfrm>
            <a:off x="6464299" y="5667546"/>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8FEAEF88-D596-4482-8461-5DB6561D7119}"/>
              </a:ext>
            </a:extLst>
          </p:cNvPr>
          <p:cNvSpPr txBox="1"/>
          <p:nvPr/>
        </p:nvSpPr>
        <p:spPr>
          <a:xfrm>
            <a:off x="8673560" y="5213155"/>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18EC12C-A011-42E5-81F6-4D35EF7169A6}"/>
              </a:ext>
            </a:extLst>
          </p:cNvPr>
          <p:cNvSpPr txBox="1"/>
          <p:nvPr/>
        </p:nvSpPr>
        <p:spPr>
          <a:xfrm>
            <a:off x="8673559" y="5680411"/>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55424F9-FD76-4B16-9E08-6FF7DEDBB92A}"/>
              </a:ext>
            </a:extLst>
          </p:cNvPr>
          <p:cNvSpPr txBox="1"/>
          <p:nvPr/>
        </p:nvSpPr>
        <p:spPr>
          <a:xfrm>
            <a:off x="8673559" y="6146507"/>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86C27F9-9840-4BB9-89C5-D0B96BABFDBA}"/>
              </a:ext>
            </a:extLst>
          </p:cNvPr>
          <p:cNvSpPr txBox="1"/>
          <p:nvPr/>
        </p:nvSpPr>
        <p:spPr>
          <a:xfrm>
            <a:off x="10621302" y="6160011"/>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4" name="矢印: 右 43">
            <a:extLst>
              <a:ext uri="{FF2B5EF4-FFF2-40B4-BE49-F238E27FC236}">
                <a16:creationId xmlns:a16="http://schemas.microsoft.com/office/drawing/2014/main" id="{88347C16-E6EC-4F18-AF6A-00B572CB21EA}"/>
              </a:ext>
            </a:extLst>
          </p:cNvPr>
          <p:cNvSpPr/>
          <p:nvPr/>
        </p:nvSpPr>
        <p:spPr>
          <a:xfrm>
            <a:off x="5057084" y="5458596"/>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右 45">
            <a:extLst>
              <a:ext uri="{FF2B5EF4-FFF2-40B4-BE49-F238E27FC236}">
                <a16:creationId xmlns:a16="http://schemas.microsoft.com/office/drawing/2014/main" id="{18556BCE-BEDC-4A69-86A3-FB51DF803514}"/>
              </a:ext>
            </a:extLst>
          </p:cNvPr>
          <p:cNvSpPr/>
          <p:nvPr/>
        </p:nvSpPr>
        <p:spPr>
          <a:xfrm>
            <a:off x="8015814" y="5640630"/>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矢印: 右 47">
            <a:extLst>
              <a:ext uri="{FF2B5EF4-FFF2-40B4-BE49-F238E27FC236}">
                <a16:creationId xmlns:a16="http://schemas.microsoft.com/office/drawing/2014/main" id="{3667911D-F703-47BF-B8FA-06BA32814C9A}"/>
              </a:ext>
            </a:extLst>
          </p:cNvPr>
          <p:cNvSpPr/>
          <p:nvPr/>
        </p:nvSpPr>
        <p:spPr>
          <a:xfrm>
            <a:off x="10003477" y="6133002"/>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矢印: 右 49">
            <a:extLst>
              <a:ext uri="{FF2B5EF4-FFF2-40B4-BE49-F238E27FC236}">
                <a16:creationId xmlns:a16="http://schemas.microsoft.com/office/drawing/2014/main" id="{4F127D3B-2D6D-4726-92BE-B36BC0CBDF09}"/>
              </a:ext>
            </a:extLst>
          </p:cNvPr>
          <p:cNvSpPr/>
          <p:nvPr/>
        </p:nvSpPr>
        <p:spPr>
          <a:xfrm rot="18056760">
            <a:off x="6202822" y="603106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矢印: 右 4">
            <a:extLst>
              <a:ext uri="{FF2B5EF4-FFF2-40B4-BE49-F238E27FC236}">
                <a16:creationId xmlns:a16="http://schemas.microsoft.com/office/drawing/2014/main" id="{510CE032-7306-476D-A654-B51E46622611}"/>
              </a:ext>
            </a:extLst>
          </p:cNvPr>
          <p:cNvSpPr/>
          <p:nvPr/>
        </p:nvSpPr>
        <p:spPr>
          <a:xfrm rot="8791232">
            <a:off x="9695671" y="496170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007174DC-B1FD-46D6-8464-5815B0E069DD}"/>
              </a:ext>
            </a:extLst>
          </p:cNvPr>
          <p:cNvSpPr/>
          <p:nvPr/>
        </p:nvSpPr>
        <p:spPr>
          <a:xfrm rot="13146091">
            <a:off x="9694564" y="6422601"/>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3321AD5-8EDB-46E4-A951-3F17978E40D8}"/>
              </a:ext>
            </a:extLst>
          </p:cNvPr>
          <p:cNvSpPr>
            <a:spLocks noGrp="1"/>
          </p:cNvSpPr>
          <p:nvPr>
            <p:ph type="sldNum" sz="quarter" idx="12"/>
          </p:nvPr>
        </p:nvSpPr>
        <p:spPr/>
        <p:txBody>
          <a:bodyPr/>
          <a:lstStyle/>
          <a:p>
            <a:fld id="{A783C381-2822-4F05-8A88-66F73725CF2D}" type="slidenum">
              <a:rPr kumimoji="1" lang="ja-JP" altLang="en-US" smtClean="0"/>
              <a:t>51</a:t>
            </a:fld>
            <a:endParaRPr kumimoji="1" lang="ja-JP" altLang="en-US"/>
          </a:p>
        </p:txBody>
      </p:sp>
    </p:spTree>
    <p:extLst>
      <p:ext uri="{BB962C8B-B14F-4D97-AF65-F5344CB8AC3E}">
        <p14:creationId xmlns:p14="http://schemas.microsoft.com/office/powerpoint/2010/main" val="38550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TodoList.tsx</a:t>
            </a:r>
            <a:endParaRPr kumimoji="1" lang="ja-JP" altLang="en-US" sz="28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19C5EB1-FBAA-46A4-B9DC-B1144C5ED7CC}"/>
              </a:ext>
            </a:extLst>
          </p:cNvPr>
          <p:cNvSpPr txBox="1"/>
          <p:nvPr/>
        </p:nvSpPr>
        <p:spPr>
          <a:xfrm>
            <a:off x="4898958" y="5304529"/>
            <a:ext cx="4712414" cy="671659"/>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の機能はフックと呼ばれる関数で提供されます。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コンポーネントの状態を実現する</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52</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5" y="1884512"/>
            <a:ext cx="3443594"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TodoList</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todos</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854D50F8-69A7-424C-B301-0EADC93B817F}"/>
              </a:ext>
            </a:extLst>
          </p:cNvPr>
          <p:cNvSpPr txBox="1"/>
          <p:nvPr/>
        </p:nvSpPr>
        <p:spPr>
          <a:xfrm>
            <a:off x="4898958" y="1882423"/>
            <a:ext cx="4546599"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TodoItem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'./TodoList.css';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string</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428226"/>
                </a:solidFill>
                <a:effectLst/>
                <a:latin typeface="Consolas" panose="020B0609020204030204" pitchFamily="49" charset="0"/>
              </a:rPr>
              <a:t>boolean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type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&lt;ul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TodoList_list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map</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TodoItem</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text</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completed</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a:t>
            </a:r>
            <a:r>
              <a:rPr lang="en-US" altLang="ja-JP" sz="900" dirty="0" err="1">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&lt;/ul&gt;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45793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53</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3903624" y="1887408"/>
            <a:ext cx="3528307" cy="36471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rgbClr val="3778B7"/>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useEffect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4D22A581-B9D7-4D69-BFEF-3A49EC1CCD50}"/>
              </a:ext>
            </a:extLst>
          </p:cNvPr>
          <p:cNvSpPr txBox="1"/>
          <p:nvPr/>
        </p:nvSpPr>
        <p:spPr>
          <a:xfrm>
            <a:off x="8044383" y="1882423"/>
            <a:ext cx="3967191" cy="3370153"/>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getTodos</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effectLst/>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7" name="矢印: 右 6">
            <a:extLst>
              <a:ext uri="{FF2B5EF4-FFF2-40B4-BE49-F238E27FC236}">
                <a16:creationId xmlns:a16="http://schemas.microsoft.com/office/drawing/2014/main" id="{5EDC45B2-EF7F-41F9-8023-8853333B9216}"/>
              </a:ext>
            </a:extLst>
          </p:cNvPr>
          <p:cNvSpPr/>
          <p:nvPr/>
        </p:nvSpPr>
        <p:spPr>
          <a:xfrm>
            <a:off x="3357625" y="3233554"/>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73474BEF-1906-4E69-815C-371EBD79742C}"/>
              </a:ext>
            </a:extLst>
          </p:cNvPr>
          <p:cNvSpPr txBox="1"/>
          <p:nvPr/>
        </p:nvSpPr>
        <p:spPr>
          <a:xfrm>
            <a:off x="202818" y="1882423"/>
            <a:ext cx="3088353" cy="3093154"/>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 } from "react";</a:t>
            </a:r>
          </a:p>
          <a:p>
            <a:r>
              <a:rPr lang="en-US" altLang="ja-JP" sz="900" dirty="0">
                <a:solidFill>
                  <a:schemeClr val="bg1">
                    <a:lumMod val="65000"/>
                  </a:schemeClr>
                </a:solidFill>
                <a:effectLst/>
                <a:latin typeface="Consolas" panose="020B0609020204030204" pitchFamily="49" charset="0"/>
              </a:rPr>
              <a:t>import './TodoBoard.css';</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 from "./</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type </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 =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todos</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useState</a:t>
            </a:r>
            <a:r>
              <a:rPr lang="en-US" altLang="ja-JP" sz="900" dirty="0">
                <a:solidFill>
                  <a:srgbClr val="1A1A1A"/>
                </a:solidFill>
                <a:effectLst/>
                <a:latin typeface="Consolas" panose="020B0609020204030204" pitchFamily="49" charset="0"/>
              </a:rPr>
              <a:t>&lt;</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[]&gt;([</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洗い物をする</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true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洗濯物を干す</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 </a:t>
            </a:r>
            <a:r>
              <a:rPr lang="en-US" altLang="ja-JP" sz="900" dirty="0">
                <a:solidFill>
                  <a:srgbClr val="C94824"/>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a:t>
            </a:r>
            <a:r>
              <a:rPr lang="ja-JP" altLang="en-US" sz="900" dirty="0">
                <a:solidFill>
                  <a:srgbClr val="428226"/>
                </a:solidFill>
                <a:effectLst/>
                <a:latin typeface="Consolas" panose="020B0609020204030204" pitchFamily="49" charset="0"/>
              </a:rPr>
              <a:t>買い物へ行く</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completed:</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false</a:t>
            </a:r>
            <a:r>
              <a:rPr lang="en-US" altLang="ja-JP" sz="900" dirty="0">
                <a:solidFill>
                  <a:srgbClr val="1A1A1A"/>
                </a:solidFill>
                <a:effectLst/>
                <a:latin typeface="Consolas" panose="020B0609020204030204" pitchFamily="49" charset="0"/>
              </a:rPr>
              <a:t> }</a:t>
            </a:r>
          </a:p>
          <a:p>
            <a:r>
              <a:rPr lang="ja-JP" altLang="en-US" sz="900" dirty="0">
                <a:solidFill>
                  <a:srgbClr val="1A1A1A"/>
                </a:solidFill>
                <a:latin typeface="Consolas" panose="020B0609020204030204" pitchFamily="49" charset="0"/>
              </a:rPr>
              <a:t>  </a:t>
            </a:r>
            <a:r>
              <a:rPr lang="en-US" altLang="ja-JP" sz="900" dirty="0">
                <a:solidFill>
                  <a:srgbClr val="1A1A1A"/>
                </a:solidFill>
                <a:effectLst/>
                <a:latin typeface="Consolas" panose="020B0609020204030204" pitchFamily="49" charset="0"/>
              </a:rPr>
              <a:t>]);</a:t>
            </a:r>
            <a:br>
              <a:rPr lang="en-US" altLang="ja-JP" sz="900" dirty="0">
                <a:solidFill>
                  <a:schemeClr val="bg1">
                    <a:lumMod val="65000"/>
                  </a:schemeClr>
                </a:solidFill>
                <a:effectLst/>
                <a:latin typeface="Consolas" panose="020B0609020204030204" pitchFamily="49" charset="0"/>
              </a:rPr>
            </a:br>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latin typeface="Consolas" panose="020B0609020204030204" pitchFamily="49" charset="0"/>
              </a:rPr>
              <a:t>・・・</a:t>
            </a:r>
            <a:endParaRPr lang="en-US" altLang="ja-JP" sz="900" dirty="0">
              <a:solidFill>
                <a:schemeClr val="bg1">
                  <a:lumMod val="65000"/>
                </a:schemeClr>
              </a:solidFill>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15" name="テキスト ボックス 14">
            <a:extLst>
              <a:ext uri="{FF2B5EF4-FFF2-40B4-BE49-F238E27FC236}">
                <a16:creationId xmlns:a16="http://schemas.microsoft.com/office/drawing/2014/main" id="{40B44A7E-5AC1-481C-9069-CA04C00EAD3D}"/>
              </a:ext>
            </a:extLst>
          </p:cNvPr>
          <p:cNvSpPr txBox="1"/>
          <p:nvPr/>
        </p:nvSpPr>
        <p:spPr>
          <a:xfrm>
            <a:off x="3545551" y="5659809"/>
            <a:ext cx="4332160"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コンポの状態に影響を与えることを副作用と言います。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副作用を実現する</a:t>
            </a:r>
            <a:r>
              <a:rPr kumimoji="1" lang="en-US" altLang="ja-JP" sz="1600" dirty="0">
                <a:solidFill>
                  <a:schemeClr val="bg1"/>
                </a:solidFill>
                <a:latin typeface="Meiryo UI" panose="020B0604030504040204" pitchFamily="50" charset="-128"/>
                <a:ea typeface="Meiryo UI" panose="020B0604030504040204" pitchFamily="50" charset="-128"/>
              </a:rPr>
              <a:t>effect</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9EC5D2B-73D2-4C89-B1BB-A577620DF9D7}"/>
              </a:ext>
            </a:extLst>
          </p:cNvPr>
          <p:cNvSpPr txBox="1"/>
          <p:nvPr/>
        </p:nvSpPr>
        <p:spPr>
          <a:xfrm>
            <a:off x="8104835" y="5440581"/>
            <a:ext cx="3754729" cy="363882"/>
          </a:xfrm>
          <a:prstGeom prst="rect">
            <a:avLst/>
          </a:prstGeom>
          <a:solidFill>
            <a:schemeClr val="accent4"/>
          </a:solidFill>
        </p:spPr>
        <p:txBody>
          <a:bodyPr wrap="square" rtlCol="0">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REST</a:t>
            </a:r>
            <a:r>
              <a:rPr kumimoji="1" lang="ja-JP" altLang="en-US" sz="1600" dirty="0">
                <a:solidFill>
                  <a:schemeClr val="bg1"/>
                </a:solidFill>
                <a:latin typeface="Meiryo UI" panose="020B0604030504040204" pitchFamily="50" charset="-128"/>
                <a:ea typeface="Meiryo UI" panose="020B0604030504040204" pitchFamily="50" charset="-128"/>
              </a:rPr>
              <a:t> </a:t>
            </a:r>
            <a:r>
              <a:rPr kumimoji="1" lang="en-US" altLang="ja-JP" sz="1600" dirty="0">
                <a:solidFill>
                  <a:schemeClr val="bg1"/>
                </a:solidFill>
                <a:latin typeface="Meiryo UI" panose="020B0604030504040204" pitchFamily="50" charset="-128"/>
                <a:ea typeface="Meiryo UI" panose="020B0604030504040204" pitchFamily="50" charset="-128"/>
              </a:rPr>
              <a:t>API</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矢印: 右 18">
            <a:extLst>
              <a:ext uri="{FF2B5EF4-FFF2-40B4-BE49-F238E27FC236}">
                <a16:creationId xmlns:a16="http://schemas.microsoft.com/office/drawing/2014/main" id="{BDA11A37-52F9-44DE-B192-471DC5001423}"/>
              </a:ext>
            </a:extLst>
          </p:cNvPr>
          <p:cNvSpPr/>
          <p:nvPr/>
        </p:nvSpPr>
        <p:spPr>
          <a:xfrm>
            <a:off x="7498384" y="3233553"/>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4806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の一覧表示（動作確認）</a:t>
            </a:r>
          </a:p>
        </p:txBody>
      </p:sp>
      <p:pic>
        <p:nvPicPr>
          <p:cNvPr id="8" name="図 7">
            <a:extLst>
              <a:ext uri="{FF2B5EF4-FFF2-40B4-BE49-F238E27FC236}">
                <a16:creationId xmlns:a16="http://schemas.microsoft.com/office/drawing/2014/main" id="{CF72FC04-CBD0-4C9B-B613-FE5ADC040530}"/>
              </a:ext>
            </a:extLst>
          </p:cNvPr>
          <p:cNvPicPr>
            <a:picLocks noChangeAspect="1"/>
          </p:cNvPicPr>
          <p:nvPr/>
        </p:nvPicPr>
        <p:blipFill>
          <a:blip r:embed="rId3"/>
          <a:stretch>
            <a:fillRect/>
          </a:stretch>
        </p:blipFill>
        <p:spPr>
          <a:xfrm>
            <a:off x="3309055" y="4304553"/>
            <a:ext cx="4650402" cy="1558651"/>
          </a:xfrm>
          <a:prstGeom prst="rect">
            <a:avLst/>
          </a:prstGeom>
          <a:ln>
            <a:noFill/>
          </a:ln>
          <a:effectLst>
            <a:outerShdw blurRad="292100" dist="139700" dir="2700000" algn="tl" rotWithShape="0">
              <a:srgbClr val="333333">
                <a:alpha val="65000"/>
              </a:srgbClr>
            </a:outerShdw>
          </a:effectLst>
        </p:spPr>
      </p:pic>
      <p:sp>
        <p:nvSpPr>
          <p:cNvPr id="14" name="矢印: 右 13">
            <a:extLst>
              <a:ext uri="{FF2B5EF4-FFF2-40B4-BE49-F238E27FC236}">
                <a16:creationId xmlns:a16="http://schemas.microsoft.com/office/drawing/2014/main" id="{E5B7B055-36B5-417A-83D7-3E28C1454941}"/>
              </a:ext>
            </a:extLst>
          </p:cNvPr>
          <p:cNvSpPr/>
          <p:nvPr/>
        </p:nvSpPr>
        <p:spPr>
          <a:xfrm rot="11388774">
            <a:off x="6824534" y="5354012"/>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8D604594-371E-4C88-9040-1D139D4FF993}"/>
              </a:ext>
            </a:extLst>
          </p:cNvPr>
          <p:cNvSpPr>
            <a:spLocks noGrp="1"/>
          </p:cNvSpPr>
          <p:nvPr>
            <p:ph type="sldNum" sz="quarter" idx="12"/>
          </p:nvPr>
        </p:nvSpPr>
        <p:spPr/>
        <p:txBody>
          <a:bodyPr/>
          <a:lstStyle/>
          <a:p>
            <a:fld id="{A783C381-2822-4F05-8A88-66F73725CF2D}" type="slidenum">
              <a:rPr kumimoji="1" lang="ja-JP" altLang="en-US" smtClean="0"/>
              <a:t>54</a:t>
            </a:fld>
            <a:endParaRPr kumimoji="1" lang="ja-JP" altLang="en-US"/>
          </a:p>
        </p:txBody>
      </p:sp>
      <p:sp>
        <p:nvSpPr>
          <p:cNvPr id="5" name="テキスト ボックス 4">
            <a:extLst>
              <a:ext uri="{FF2B5EF4-FFF2-40B4-BE49-F238E27FC236}">
                <a16:creationId xmlns:a16="http://schemas.microsoft.com/office/drawing/2014/main" id="{6FE031A2-9D0D-411B-9645-6D2D21DAC902}"/>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モックサーバを起動します。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ディレクトリで次のコマンドで起動します。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 docker-compose -f docker/docker-</a:t>
            </a:r>
            <a:r>
              <a:rPr kumimoji="1" lang="en-US" altLang="ja-JP" sz="2000" dirty="0" err="1">
                <a:highlight>
                  <a:srgbClr val="FFFF00"/>
                </a:highlight>
                <a:latin typeface="Meiryo UI" panose="020B0604030504040204" pitchFamily="50" charset="-128"/>
                <a:ea typeface="Meiryo UI" panose="020B0604030504040204" pitchFamily="50" charset="-128"/>
              </a:rPr>
              <a:t>compose.api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mock.yml</a:t>
            </a:r>
            <a:r>
              <a:rPr kumimoji="1" lang="en-US" altLang="ja-JP" sz="2000" dirty="0">
                <a:highlight>
                  <a:srgbClr val="FFFF00"/>
                </a:highlight>
                <a:latin typeface="Meiryo UI" panose="020B0604030504040204" pitchFamily="50" charset="-128"/>
                <a:ea typeface="Meiryo UI" panose="020B0604030504040204" pitchFamily="50" charset="-128"/>
              </a:rPr>
              <a:t> up</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OpenAPI</a:t>
            </a:r>
            <a:r>
              <a:rPr kumimoji="1" lang="ja-JP" altLang="en-US" sz="2000" dirty="0">
                <a:latin typeface="Meiryo UI" panose="020B0604030504040204" pitchFamily="50" charset="-128"/>
                <a:ea typeface="Meiryo UI" panose="020B0604030504040204" pitchFamily="50" charset="-128"/>
              </a:rPr>
              <a:t>ドキュメントのレスポンスが</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一覧に表示されます。</a:t>
            </a: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665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144340"/>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を登録できるように実装します。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の登録」を見ながら作業します。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の登録に必要な</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状態</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入力中の状態を保持する</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が必要になります。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の入力内容を</a:t>
            </a:r>
            <a:r>
              <a:rPr kumimoji="1" lang="en-US" altLang="ja-JP" sz="2000" dirty="0">
                <a:latin typeface="Meiryo UI" panose="020B0604030504040204" pitchFamily="50" charset="-128"/>
                <a:ea typeface="Meiryo UI" panose="020B0604030504040204" pitchFamily="50" charset="-128"/>
              </a:rPr>
              <a:t>state</a:t>
            </a:r>
            <a:r>
              <a:rPr kumimoji="1" lang="ja-JP" altLang="en-US" sz="2000" dirty="0">
                <a:latin typeface="Meiryo UI" panose="020B0604030504040204" pitchFamily="50" charset="-128"/>
                <a:ea typeface="Meiryo UI" panose="020B0604030504040204" pitchFamily="50" charset="-128"/>
              </a:rPr>
              <a:t>とします。</a:t>
            </a: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この</a:t>
            </a:r>
            <a:r>
              <a:rPr kumimoji="1" lang="en-US" altLang="ja-JP" sz="2000" dirty="0">
                <a:highlight>
                  <a:srgbClr val="FFFF00"/>
                </a:highlight>
                <a:latin typeface="Meiryo UI" panose="020B0604030504040204" pitchFamily="50" charset="-128"/>
                <a:ea typeface="Meiryo UI" panose="020B0604030504040204" pitchFamily="50" charset="-128"/>
              </a:rPr>
              <a:t>state</a:t>
            </a:r>
            <a:r>
              <a:rPr kumimoji="1" lang="ja-JP" altLang="en-US" sz="2000" dirty="0">
                <a:highlight>
                  <a:srgbClr val="FFFF00"/>
                </a:highlight>
                <a:latin typeface="Meiryo UI" panose="020B0604030504040204" pitchFamily="50" charset="-128"/>
                <a:ea typeface="Meiryo UI" panose="020B0604030504040204" pitchFamily="50" charset="-128"/>
              </a:rPr>
              <a:t>を配置するコンポは？</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でしか使わないため</a:t>
            </a:r>
            <a:r>
              <a:rPr kumimoji="1" lang="en-US" altLang="ja-JP" sz="2000" dirty="0" err="1">
                <a:latin typeface="Meiryo UI" panose="020B0604030504040204" pitchFamily="50" charset="-128"/>
                <a:ea typeface="Meiryo UI" panose="020B0604030504040204" pitchFamily="50" charset="-128"/>
              </a:rPr>
              <a:t>TodoForm</a:t>
            </a:r>
            <a:r>
              <a:rPr kumimoji="1" lang="ja-JP" altLang="en-US" sz="2000" dirty="0">
                <a:latin typeface="Meiryo UI" panose="020B0604030504040204" pitchFamily="50" charset="-128"/>
                <a:ea typeface="Meiryo UI" panose="020B0604030504040204" pitchFamily="50" charset="-128"/>
              </a:rPr>
              <a:t>に配置します。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p>
        </p:txBody>
      </p:sp>
      <p:pic>
        <p:nvPicPr>
          <p:cNvPr id="5" name="図 4">
            <a:extLst>
              <a:ext uri="{FF2B5EF4-FFF2-40B4-BE49-F238E27FC236}">
                <a16:creationId xmlns:a16="http://schemas.microsoft.com/office/drawing/2014/main" id="{5A8AD330-DA81-4EF4-81E3-D09A438C35BE}"/>
              </a:ext>
            </a:extLst>
          </p:cNvPr>
          <p:cNvPicPr>
            <a:picLocks noChangeAspect="1"/>
          </p:cNvPicPr>
          <p:nvPr/>
        </p:nvPicPr>
        <p:blipFill>
          <a:blip r:embed="rId3"/>
          <a:stretch>
            <a:fillRect/>
          </a:stretch>
        </p:blipFill>
        <p:spPr>
          <a:xfrm>
            <a:off x="6864871" y="1308543"/>
            <a:ext cx="4886730" cy="3338207"/>
          </a:xfrm>
          <a:prstGeom prst="rect">
            <a:avLst/>
          </a:prstGeom>
          <a:ln>
            <a:noFill/>
          </a:ln>
          <a:effectLst>
            <a:outerShdw blurRad="292100" dist="139700" dir="2700000" algn="tl" rotWithShape="0">
              <a:srgbClr val="333333">
                <a:alpha val="65000"/>
              </a:srgbClr>
            </a:outerShdw>
          </a:effectLst>
        </p:spPr>
      </p:pic>
      <p:sp>
        <p:nvSpPr>
          <p:cNvPr id="2" name="スライド番号プレースホルダー 1">
            <a:extLst>
              <a:ext uri="{FF2B5EF4-FFF2-40B4-BE49-F238E27FC236}">
                <a16:creationId xmlns:a16="http://schemas.microsoft.com/office/drawing/2014/main" id="{2DBD47DE-AD2B-425B-AF76-826FBD96AF2A}"/>
              </a:ext>
            </a:extLst>
          </p:cNvPr>
          <p:cNvSpPr>
            <a:spLocks noGrp="1"/>
          </p:cNvSpPr>
          <p:nvPr>
            <p:ph type="sldNum" sz="quarter" idx="12"/>
          </p:nvPr>
        </p:nvSpPr>
        <p:spPr/>
        <p:txBody>
          <a:bodyPr/>
          <a:lstStyle/>
          <a:p>
            <a:fld id="{A783C381-2822-4F05-8A88-66F73725CF2D}" type="slidenum">
              <a:rPr kumimoji="1" lang="ja-JP" altLang="en-US" smtClean="0"/>
              <a:t>55</a:t>
            </a:fld>
            <a:endParaRPr kumimoji="1" lang="ja-JP" altLang="en-US"/>
          </a:p>
        </p:txBody>
      </p:sp>
    </p:spTree>
    <p:extLst>
      <p:ext uri="{BB962C8B-B14F-4D97-AF65-F5344CB8AC3E}">
        <p14:creationId xmlns:p14="http://schemas.microsoft.com/office/powerpoint/2010/main" val="154158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の追加）</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56</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4" y="1884512"/>
            <a:ext cx="5972786" cy="3785652"/>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textAttributes</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useInput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endParaRPr lang="en-US" altLang="ja-JP" sz="900" dirty="0">
              <a:solidFill>
                <a:srgbClr val="1A1A1A"/>
              </a:solidFill>
              <a:effectLst/>
              <a:latin typeface="Consolas" panose="020B0609020204030204" pitchFamily="49" charset="0"/>
            </a:endParaRPr>
          </a:p>
          <a:p>
            <a:r>
              <a:rPr lang="ja-JP" altLang="en-US" sz="900" b="0" dirty="0">
                <a:solidFill>
                  <a:srgbClr val="B052A1"/>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add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endParaRPr lang="en-US" altLang="ja-JP" sz="900" dirty="0">
              <a:solidFill>
                <a:srgbClr val="1A1A1A"/>
              </a:solidFill>
              <a:effectLst/>
              <a:latin typeface="Consolas" panose="020B0609020204030204" pitchFamily="49" charset="0"/>
            </a:endParaRP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event</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preventDefault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7C4C2"/>
                </a:solidFill>
                <a:effectLst/>
                <a:latin typeface="Consolas" panose="020B0609020204030204" pitchFamily="49" charset="0"/>
              </a:rPr>
              <a:t>// </a:t>
            </a:r>
            <a:r>
              <a:rPr lang="ja-JP" altLang="en-US" sz="900" dirty="0">
                <a:solidFill>
                  <a:srgbClr val="C7C4C2"/>
                </a:solidFill>
                <a:effectLst/>
                <a:latin typeface="Consolas" panose="020B0609020204030204" pitchFamily="49" charset="0"/>
              </a:rPr>
              <a:t>ここに登録した際の処理を書く予定</a:t>
            </a:r>
            <a:endParaRPr lang="ja-JP" altLang="en-US" sz="900" dirty="0">
              <a:solidFill>
                <a:srgbClr val="1A1A1A"/>
              </a:solidFill>
              <a:effectLst/>
              <a:latin typeface="Consolas" panose="020B0609020204030204" pitchFamily="49" charset="0"/>
            </a:endParaRPr>
          </a:p>
          <a:p>
            <a:r>
              <a:rPr lang="ja-JP" altLang="en-US"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window</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alert</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&lt;form </a:t>
            </a:r>
            <a:r>
              <a:rPr lang="en-US" altLang="ja-JP" sz="900" dirty="0" err="1">
                <a:solidFill>
                  <a:srgbClr val="B052A1"/>
                </a:solidFill>
                <a:effectLst/>
                <a:latin typeface="Consolas" panose="020B0609020204030204" pitchFamily="49" charset="0"/>
              </a:rPr>
              <a:t>onSubmit</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add</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TodoForm_form</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TodoForm_input</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&lt;input type="text" </a:t>
            </a:r>
            <a:r>
              <a:rPr lang="en-US" altLang="ja-JP" sz="900" dirty="0">
                <a:solidFill>
                  <a:srgbClr val="428226"/>
                </a:solidFill>
                <a:effectLst/>
                <a:latin typeface="Consolas" panose="020B0609020204030204" pitchFamily="49" charset="0"/>
              </a:rPr>
              <a:t>{</a:t>
            </a:r>
            <a:r>
              <a:rPr lang="en-US" altLang="ja-JP" sz="900" dirty="0">
                <a:solidFill>
                  <a:srgbClr val="A5641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textAttributes</a:t>
            </a:r>
            <a:r>
              <a:rPr lang="en-US" altLang="ja-JP" sz="900" dirty="0">
                <a:solidFill>
                  <a:srgbClr val="428226"/>
                </a:solidFill>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placeholder="</a:t>
            </a:r>
            <a:r>
              <a:rPr lang="ja-JP" altLang="en-US" sz="900" dirty="0">
                <a:solidFill>
                  <a:schemeClr val="bg1">
                    <a:lumMod val="65000"/>
                  </a:schemeClr>
                </a:solidFill>
                <a:effectLst/>
                <a:latin typeface="Consolas" panose="020B0609020204030204" pitchFamily="49" charset="0"/>
              </a:rPr>
              <a:t>タスクを入力してください</a:t>
            </a:r>
            <a:r>
              <a:rPr lang="en-US" altLang="ja-JP" sz="900" dirty="0">
                <a:solidFill>
                  <a:schemeClr val="bg1">
                    <a:lumMod val="65000"/>
                  </a:schemeClr>
                </a:solidFill>
                <a:effectLst/>
                <a:latin typeface="Consolas" panose="020B0609020204030204" pitchFamily="49" charset="0"/>
              </a:rPr>
              <a:t>" /&gt;</a:t>
            </a:r>
            <a:endParaRPr lang="ja-JP" altLang="en-US" sz="900" dirty="0">
              <a:solidFill>
                <a:schemeClr val="bg1">
                  <a:lumMod val="65000"/>
                </a:schemeClr>
              </a:solidFill>
              <a:effectLst/>
              <a:latin typeface="Consolas" panose="020B0609020204030204" pitchFamily="49" charset="0"/>
            </a:endParaRPr>
          </a:p>
          <a:p>
            <a:r>
              <a:rPr lang="ja-JP" altLang="en-US" sz="900" dirty="0">
                <a:solidFill>
                  <a:schemeClr val="bg1">
                    <a:lumMod val="65000"/>
                  </a:schemeClr>
                </a:solidFill>
                <a:effectLst/>
                <a:latin typeface="Consolas" panose="020B0609020204030204" pitchFamily="49" charset="0"/>
              </a:rPr>
              <a:t>        </a:t>
            </a:r>
            <a:r>
              <a:rPr lang="en-US" altLang="ja-JP" sz="900" dirty="0">
                <a:solidFill>
                  <a:schemeClr val="bg1">
                    <a:lumMod val="65000"/>
                  </a:schemeClr>
                </a:solidFill>
                <a:effectLst/>
                <a:latin typeface="Consolas" panose="020B0609020204030204" pitchFamily="49" charset="0"/>
              </a:rPr>
              <a:t>&lt;/div&gt;</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TodoForm_button</a:t>
            </a:r>
            <a:r>
              <a:rPr lang="en-US" altLang="ja-JP" sz="900" dirty="0">
                <a:solidFill>
                  <a:schemeClr val="bg1">
                    <a:lumMod val="65000"/>
                  </a:schemeClr>
                </a:solidFill>
                <a:effectLst/>
                <a:latin typeface="Consolas" panose="020B0609020204030204" pitchFamily="49" charset="0"/>
              </a:rPr>
              <a:t>"&gt;</a:t>
            </a:r>
          </a:p>
          <a:p>
            <a:r>
              <a:rPr lang="en-US" altLang="ja-JP" sz="900" dirty="0">
                <a:solidFill>
                  <a:schemeClr val="bg1">
                    <a:lumMod val="65000"/>
                  </a:schemeClr>
                </a:solidFill>
                <a:effectLst/>
                <a:latin typeface="Consolas" panose="020B0609020204030204" pitchFamily="49" charset="0"/>
              </a:rPr>
              <a:t>          &lt;button&gt;</a:t>
            </a:r>
            <a:r>
              <a:rPr lang="ja-JP" altLang="en-US" sz="900" dirty="0">
                <a:solidFill>
                  <a:schemeClr val="bg1">
                    <a:lumMod val="65000"/>
                  </a:schemeClr>
                </a:solidFill>
                <a:effectLst/>
                <a:latin typeface="Consolas" panose="020B0609020204030204" pitchFamily="49" charset="0"/>
              </a:rPr>
              <a:t>追加</a:t>
            </a:r>
            <a:r>
              <a:rPr lang="en-US" altLang="ja-JP" sz="900" dirty="0">
                <a:solidFill>
                  <a:schemeClr val="bg1">
                    <a:lumMod val="65000"/>
                  </a:schemeClr>
                </a:solidFill>
                <a:effectLst/>
                <a:latin typeface="Consolas" panose="020B0609020204030204" pitchFamily="49" charset="0"/>
              </a:rPr>
              <a:t>&lt;/button&gt;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&lt;/form&gt;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5" name="テキスト ボックス 4">
            <a:extLst>
              <a:ext uri="{FF2B5EF4-FFF2-40B4-BE49-F238E27FC236}">
                <a16:creationId xmlns:a16="http://schemas.microsoft.com/office/drawing/2014/main" id="{8BB4CF93-183E-474C-8B1E-4FDDEEF62A87}"/>
              </a:ext>
            </a:extLst>
          </p:cNvPr>
          <p:cNvSpPr txBox="1"/>
          <p:nvPr/>
        </p:nvSpPr>
        <p:spPr>
          <a:xfrm>
            <a:off x="6805558" y="2272303"/>
            <a:ext cx="484913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window.alert</a:t>
            </a:r>
            <a:r>
              <a:rPr kumimoji="1" lang="ja-JP" altLang="en-US" sz="1600" dirty="0">
                <a:solidFill>
                  <a:schemeClr val="bg1"/>
                </a:solidFill>
                <a:latin typeface="Meiryo UI" panose="020B0604030504040204" pitchFamily="50" charset="-128"/>
                <a:ea typeface="Meiryo UI" panose="020B0604030504040204" pitchFamily="50" charset="-128"/>
              </a:rPr>
              <a:t>を入れて</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の追加を確認します。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C07CA790-4526-448C-8852-31CA934FFC51}"/>
              </a:ext>
            </a:extLst>
          </p:cNvPr>
          <p:cNvPicPr>
            <a:picLocks noChangeAspect="1"/>
          </p:cNvPicPr>
          <p:nvPr/>
        </p:nvPicPr>
        <p:blipFill>
          <a:blip r:embed="rId3"/>
          <a:stretch>
            <a:fillRect/>
          </a:stretch>
        </p:blipFill>
        <p:spPr>
          <a:xfrm>
            <a:off x="7278325" y="3497163"/>
            <a:ext cx="3903601" cy="2054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25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13B7B04-9E99-48E6-9CBD-53B66AB08310}"/>
              </a:ext>
            </a:extLst>
          </p:cNvPr>
          <p:cNvSpPr txBox="1"/>
          <p:nvPr/>
        </p:nvSpPr>
        <p:spPr>
          <a:xfrm>
            <a:off x="6260122" y="1884512"/>
            <a:ext cx="3428627" cy="2954655"/>
          </a:xfrm>
          <a:prstGeom prst="rect">
            <a:avLst/>
          </a:prstGeom>
          <a:solidFill>
            <a:schemeClr val="accent3">
              <a:lumMod val="20000"/>
              <a:lumOff val="80000"/>
            </a:schemeClr>
          </a:solidFill>
        </p:spPr>
        <p:txBody>
          <a:bodyPr wrap="square" bIns="0" rtlCol="0">
            <a:spAutoFit/>
          </a:bodyPr>
          <a:lstStyle/>
          <a:p>
            <a:r>
              <a:rPr lang="ja-JP" altLang="en-US" sz="900" dirty="0">
                <a:solidFill>
                  <a:srgbClr val="B052A1"/>
                </a:solidFill>
                <a:effectLst/>
                <a:latin typeface="Consolas" panose="020B0609020204030204" pitchFamily="49" charset="0"/>
              </a:rPr>
              <a:t>・・・</a:t>
            </a:r>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chemeClr val="bg1">
                    <a:lumMod val="65000"/>
                  </a:schemeClr>
                </a:solidFill>
                <a:effectLst/>
                <a:latin typeface="Consolas" panose="020B0609020204030204" pitchFamily="49" charset="0"/>
              </a:rPr>
              <a:t> = ()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setTodos</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useState</a:t>
            </a:r>
            <a:r>
              <a:rPr lang="en-US" altLang="ja-JP" sz="900" dirty="0">
                <a:solidFill>
                  <a:schemeClr val="bg1">
                    <a:lumMod val="65000"/>
                  </a:schemeClr>
                </a:solidFill>
                <a:effectLst/>
                <a:latin typeface="Consolas" panose="020B0609020204030204" pitchFamily="49" charset="0"/>
              </a:rPr>
              <a:t>&lt;</a:t>
            </a:r>
            <a:r>
              <a:rPr lang="en-US" altLang="ja-JP" sz="900" dirty="0" err="1">
                <a:solidFill>
                  <a:schemeClr val="bg1">
                    <a:lumMod val="65000"/>
                  </a:schemeClr>
                </a:solidFill>
                <a:effectLst/>
                <a:latin typeface="Consolas" panose="020B0609020204030204" pitchFamily="49" charset="0"/>
              </a:rPr>
              <a:t>Todo</a:t>
            </a:r>
            <a:r>
              <a:rPr lang="en-US" altLang="ja-JP" sz="900" dirty="0">
                <a:solidFill>
                  <a:schemeClr val="bg1">
                    <a:lumMod val="65000"/>
                  </a:schemeClr>
                </a:solidFill>
                <a:effectLst/>
                <a:latin typeface="Consolas" panose="020B0609020204030204" pitchFamily="49" charset="0"/>
              </a:rPr>
              <a:t>[]&gt;([]);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useEffect</a:t>
            </a:r>
            <a:r>
              <a:rPr lang="en-US" altLang="ja-JP" sz="900" dirty="0">
                <a:solidFill>
                  <a:schemeClr val="bg1">
                    <a:lumMod val="65000"/>
                  </a:schemeClr>
                </a:solidFill>
                <a:effectLst/>
                <a:latin typeface="Consolas" panose="020B0609020204030204" pitchFamily="49" charset="0"/>
              </a:rPr>
              <a:t>(() =&gt; {</a:t>
            </a:r>
          </a:p>
          <a:p>
            <a:r>
              <a:rPr lang="en-US" altLang="ja-JP" sz="900" dirty="0">
                <a:solidFill>
                  <a:schemeClr val="bg1">
                    <a:lumMod val="65000"/>
                  </a:schemeClr>
                </a:solidFill>
                <a:effectLst/>
                <a:latin typeface="Consolas" panose="020B0609020204030204" pitchFamily="49" charset="0"/>
              </a:rPr>
              <a:t>    </a:t>
            </a:r>
            <a:r>
              <a:rPr lang="ja-JP" altLang="en-US" sz="900" dirty="0">
                <a:solidFill>
                  <a:schemeClr val="bg1">
                    <a:lumMod val="65000"/>
                  </a:schemeClr>
                </a:solidFill>
                <a:effectLst/>
                <a:latin typeface="Consolas" panose="020B0609020204030204" pitchFamily="49" charset="0"/>
              </a:rPr>
              <a:t>・・・</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 []);</a:t>
            </a:r>
          </a:p>
          <a:p>
            <a:br>
              <a:rPr lang="en-US" altLang="ja-JP" sz="900" dirty="0">
                <a:solidFill>
                  <a:srgbClr val="1A1A1A"/>
                </a:solidFill>
                <a:effectLst/>
                <a:latin typeface="Consolas" panose="020B0609020204030204" pitchFamily="49" charset="0"/>
              </a:rPr>
            </a:br>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const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setTodos</a:t>
            </a:r>
            <a:r>
              <a:rPr lang="en-US" altLang="ja-JP" sz="900" dirty="0">
                <a:solidFill>
                  <a:srgbClr val="1A1A1A"/>
                </a:solidFill>
                <a:effectLst/>
                <a:latin typeface="Consolas" panose="020B0609020204030204" pitchFamily="49" charset="0"/>
              </a:rPr>
              <a:t>(</a:t>
            </a:r>
            <a:r>
              <a:rPr lang="en-US" altLang="ja-JP" sz="900" dirty="0" err="1">
                <a:solidFill>
                  <a:srgbClr val="A56416"/>
                </a:solidFill>
                <a:effectLst/>
                <a:latin typeface="Consolas" panose="020B0609020204030204" pitchFamily="49" charset="0"/>
              </a:rPr>
              <a:t>todos</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concat</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en-US" altLang="ja-JP" sz="900" dirty="0">
                <a:solidFill>
                  <a:schemeClr val="bg1">
                    <a:lumMod val="65000"/>
                  </a:schemeClr>
                </a:solidFill>
                <a:effectLst/>
                <a:latin typeface="Consolas" panose="020B0609020204030204" pitchFamily="49" charset="0"/>
              </a:rPr>
              <a:t>    &lt;div </a:t>
            </a:r>
            <a:r>
              <a:rPr lang="en-US" altLang="ja-JP" sz="900" dirty="0" err="1">
                <a:solidFill>
                  <a:schemeClr val="bg1">
                    <a:lumMod val="65000"/>
                  </a:schemeClr>
                </a:solidFill>
                <a:effectLst/>
                <a:latin typeface="Consolas" panose="020B0609020204030204" pitchFamily="49" charset="0"/>
              </a:rPr>
              <a:t>className</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TodoBoard_content</a:t>
            </a:r>
            <a:r>
              <a:rPr lang="en-US" altLang="ja-JP" sz="900" dirty="0">
                <a:solidFill>
                  <a:schemeClr val="bg1">
                    <a:lumMod val="65000"/>
                  </a:schemeClr>
                </a:solidFill>
                <a:effectLst/>
                <a:latin typeface="Consolas" panose="020B0609020204030204" pitchFamily="49" charset="0"/>
              </a:rPr>
              <a:t>"&gt;</a:t>
            </a: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TodoForm</a:t>
            </a:r>
            <a:r>
              <a:rPr lang="en-US" altLang="ja-JP" sz="900" dirty="0">
                <a:solidFill>
                  <a:srgbClr val="428226"/>
                </a:solidFill>
                <a:effectLst/>
                <a:latin typeface="Consolas" panose="020B0609020204030204" pitchFamily="49" charset="0"/>
              </a:rPr>
              <a:t> </a:t>
            </a:r>
            <a:r>
              <a:rPr lang="en-US" altLang="ja-JP" sz="900" dirty="0" err="1">
                <a:solidFill>
                  <a:srgbClr val="B052A1"/>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addTodo</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TodoFilter</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a:t>
            </a:r>
            <a:r>
              <a:rPr lang="en-US" altLang="ja-JP" sz="900" dirty="0" err="1">
                <a:solidFill>
                  <a:schemeClr val="bg1">
                    <a:lumMod val="65000"/>
                  </a:schemeClr>
                </a:solidFill>
                <a:effectLst/>
                <a:latin typeface="Consolas" panose="020B0609020204030204" pitchFamily="49" charset="0"/>
              </a:rPr>
              <a:t>TodoList</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a:t>
            </a:r>
            <a:r>
              <a:rPr lang="en-US" altLang="ja-JP" sz="900" dirty="0" err="1">
                <a:solidFill>
                  <a:schemeClr val="bg1">
                    <a:lumMod val="65000"/>
                  </a:schemeClr>
                </a:solidFill>
                <a:effectLst/>
                <a:latin typeface="Consolas" panose="020B0609020204030204" pitchFamily="49" charset="0"/>
              </a:rPr>
              <a:t>todos</a:t>
            </a:r>
            <a:r>
              <a:rPr lang="en-US" altLang="ja-JP" sz="900" dirty="0">
                <a:solidFill>
                  <a:schemeClr val="bg1">
                    <a:lumMod val="65000"/>
                  </a:schemeClr>
                </a:solidFill>
                <a:effectLst/>
                <a:latin typeface="Consolas" panose="020B0609020204030204" pitchFamily="49" charset="0"/>
              </a:rPr>
              <a:t>} /&gt;</a:t>
            </a:r>
          </a:p>
          <a:p>
            <a:r>
              <a:rPr lang="en-US" altLang="ja-JP" sz="900" dirty="0">
                <a:solidFill>
                  <a:schemeClr val="bg1">
                    <a:lumMod val="65000"/>
                  </a:schemeClr>
                </a:solidFill>
                <a:effectLst/>
                <a:latin typeface="Consolas" panose="020B0609020204030204" pitchFamily="49" charset="0"/>
              </a:rPr>
              <a:t>    &lt;/div&gt;</a:t>
            </a: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873576"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a:t>
            </a:r>
            <a:r>
              <a:rPr kumimoji="1" lang="en-US" altLang="ja-JP" sz="2800" b="1" dirty="0">
                <a:latin typeface="Meiryo UI" panose="020B0604030504040204" pitchFamily="50" charset="-128"/>
                <a:ea typeface="Meiryo UI" panose="020B0604030504040204" pitchFamily="50" charset="-128"/>
              </a:rPr>
              <a:t>state</a:t>
            </a:r>
            <a:r>
              <a:rPr kumimoji="1" lang="ja-JP" altLang="en-US" sz="2800" b="1" dirty="0">
                <a:latin typeface="Meiryo UI" panose="020B0604030504040204" pitchFamily="50" charset="-128"/>
                <a:ea typeface="Meiryo UI" panose="020B0604030504040204" pitchFamily="50" charset="-128"/>
              </a:rPr>
              <a:t>の更新）</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TodoForm.tsx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TodoBoard.tsx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633D893-E063-4226-A06E-9A984A150FFA}"/>
              </a:ext>
            </a:extLst>
          </p:cNvPr>
          <p:cNvSpPr>
            <a:spLocks noGrp="1"/>
          </p:cNvSpPr>
          <p:nvPr>
            <p:ph type="sldNum" sz="quarter" idx="12"/>
          </p:nvPr>
        </p:nvSpPr>
        <p:spPr/>
        <p:txBody>
          <a:bodyPr/>
          <a:lstStyle/>
          <a:p>
            <a:fld id="{A783C381-2822-4F05-8A88-66F73725CF2D}" type="slidenum">
              <a:rPr kumimoji="1" lang="ja-JP" altLang="en-US" smtClean="0"/>
              <a:t>57</a:t>
            </a:fld>
            <a:endParaRPr kumimoji="1" lang="ja-JP" altLang="en-US"/>
          </a:p>
        </p:txBody>
      </p:sp>
      <p:sp>
        <p:nvSpPr>
          <p:cNvPr id="4" name="テキスト ボックス 3">
            <a:extLst>
              <a:ext uri="{FF2B5EF4-FFF2-40B4-BE49-F238E27FC236}">
                <a16:creationId xmlns:a16="http://schemas.microsoft.com/office/drawing/2014/main" id="{F8A46F43-37AC-4A72-B5C1-10CE3A9CA206}"/>
              </a:ext>
            </a:extLst>
          </p:cNvPr>
          <p:cNvSpPr txBox="1"/>
          <p:nvPr/>
        </p:nvSpPr>
        <p:spPr>
          <a:xfrm>
            <a:off x="554473" y="1884512"/>
            <a:ext cx="4868131" cy="4062651"/>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BackendService</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a:t>
            </a:r>
            <a:r>
              <a:rPr lang="en-US" altLang="ja-JP" sz="900" dirty="0" err="1">
                <a:solidFill>
                  <a:srgbClr val="428226"/>
                </a:solidFill>
                <a:effectLst/>
                <a:latin typeface="Consolas" panose="020B0609020204030204" pitchFamily="49" charset="0"/>
              </a:rPr>
              <a:t>BackendService</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'../backend/generated-rest-client'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 } from '../hooks';</a:t>
            </a:r>
          </a:p>
          <a:p>
            <a:r>
              <a:rPr lang="en-US" altLang="ja-JP" sz="900" dirty="0">
                <a:solidFill>
                  <a:schemeClr val="bg1">
                    <a:lumMod val="65000"/>
                  </a:schemeClr>
                </a:solidFill>
                <a:effectLst/>
                <a:latin typeface="Consolas" panose="020B0609020204030204" pitchFamily="49" charset="0"/>
              </a:rPr>
              <a:t>import './TodoForm.css';</a:t>
            </a:r>
          </a:p>
          <a:p>
            <a:br>
              <a:rPr lang="en-US" altLang="ja-JP" sz="900" dirty="0">
                <a:solidFill>
                  <a:srgbClr val="1A1A1A"/>
                </a:solidFill>
                <a:effectLst/>
                <a:latin typeface="Consolas" panose="020B0609020204030204" pitchFamily="49" charset="0"/>
              </a:rPr>
            </a:br>
            <a:r>
              <a:rPr lang="en-US" altLang="ja-JP" sz="900" dirty="0">
                <a:solidFill>
                  <a:srgbClr val="A56416"/>
                </a:solidFill>
                <a:effectLst/>
                <a:latin typeface="Consolas" panose="020B0609020204030204" pitchFamily="49" charset="0"/>
              </a:rPr>
              <a:t>interface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1A1A1A"/>
                </a:solidFill>
                <a:effectLst/>
                <a:latin typeface="Consolas" panose="020B0609020204030204" pitchFamily="49" charset="0"/>
              </a:rPr>
              <a:t>(</a:t>
            </a:r>
            <a:r>
              <a:rPr lang="en-US" altLang="ja-JP" sz="900" dirty="0" err="1">
                <a:solidFill>
                  <a:srgbClr val="3778B7"/>
                </a:solidFill>
                <a:effectLst/>
                <a:latin typeface="Consolas" panose="020B0609020204030204" pitchFamily="49" charset="0"/>
              </a:rPr>
              <a:t>returnedTodo</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Todo</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428226"/>
                </a:solidFill>
                <a:effectLst/>
                <a:latin typeface="Consolas" panose="020B0609020204030204" pitchFamily="49" charset="0"/>
              </a:rPr>
              <a:t> void</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a:t>
            </a:r>
          </a:p>
          <a:p>
            <a:br>
              <a:rPr lang="en-US" altLang="ja-JP" sz="900" dirty="0">
                <a:solidFill>
                  <a:srgbClr val="1A1A1A"/>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export const </a:t>
            </a:r>
            <a:r>
              <a:rPr lang="en-US" altLang="ja-JP" sz="900" dirty="0" err="1">
                <a:solidFill>
                  <a:schemeClr val="bg1">
                    <a:lumMod val="65000"/>
                  </a:schemeClr>
                </a:solidFill>
                <a:effectLst/>
                <a:latin typeface="Consolas" panose="020B0609020204030204" pitchFamily="49" charset="0"/>
              </a:rPr>
              <a:t>TodoForm</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React.FC</a:t>
            </a:r>
            <a:r>
              <a:rPr lang="en-US" altLang="ja-JP" sz="900" dirty="0">
                <a:solidFill>
                  <a:srgbClr val="1A1A1A"/>
                </a:solidFill>
                <a:effectLst/>
                <a:latin typeface="Consolas" panose="020B0609020204030204" pitchFamily="49" charset="0"/>
              </a:rPr>
              <a:t>&lt;</a:t>
            </a:r>
            <a:r>
              <a:rPr lang="en-US" altLang="ja-JP" sz="900" dirty="0">
                <a:solidFill>
                  <a:srgbClr val="A56416"/>
                </a:solidFill>
                <a:effectLst/>
                <a:latin typeface="Consolas" panose="020B0609020204030204" pitchFamily="49" charset="0"/>
              </a:rPr>
              <a:t>Props</a:t>
            </a:r>
            <a:r>
              <a:rPr lang="en-US" altLang="ja-JP" sz="900" dirty="0">
                <a:solidFill>
                  <a:srgbClr val="1A1A1A"/>
                </a:solidFill>
                <a:effectLst/>
                <a:latin typeface="Consolas" panose="020B0609020204030204" pitchFamily="49" charset="0"/>
              </a:rPr>
              <a:t>&gt;</a:t>
            </a:r>
            <a:r>
              <a:rPr lang="en-US" altLang="ja-JP" sz="900" dirty="0">
                <a:solidFill>
                  <a:schemeClr val="bg1">
                    <a:lumMod val="65000"/>
                  </a:schemeClr>
                </a:solidFill>
                <a:effectLst/>
                <a:latin typeface="Consolas" panose="020B0609020204030204" pitchFamily="49" charset="0"/>
              </a:rPr>
              <a:t> = (</a:t>
            </a:r>
            <a:r>
              <a:rPr lang="en-US" altLang="ja-JP" sz="900" dirty="0">
                <a:solidFill>
                  <a:srgbClr val="1A1A1A"/>
                </a:solidFill>
                <a:effectLst/>
                <a:latin typeface="Consolas" panose="020B0609020204030204" pitchFamily="49" charset="0"/>
              </a:rPr>
              <a:t>{ </a:t>
            </a:r>
            <a:r>
              <a:rPr lang="en-US" altLang="ja-JP" sz="900" dirty="0" err="1">
                <a:solidFill>
                  <a:srgbClr val="3778B7"/>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 </a:t>
            </a:r>
            <a:r>
              <a:rPr lang="en-US" altLang="ja-JP" sz="900" dirty="0">
                <a:effectLst/>
                <a:latin typeface="Consolas" panose="020B0609020204030204" pitchFamily="49" charset="0"/>
              </a:rPr>
              <a:t>}</a:t>
            </a:r>
            <a:r>
              <a:rPr lang="en-US" altLang="ja-JP" sz="900" dirty="0">
                <a:solidFill>
                  <a:schemeClr val="bg1">
                    <a:lumMod val="65000"/>
                  </a:schemeClr>
                </a:solidFill>
                <a:effectLst/>
                <a:latin typeface="Consolas" panose="020B0609020204030204" pitchFamily="49" charset="0"/>
              </a:rPr>
              <a:t>) =&gt;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const [text, </a:t>
            </a:r>
            <a:r>
              <a:rPr lang="en-US" altLang="ja-JP" sz="900" dirty="0" err="1">
                <a:solidFill>
                  <a:schemeClr val="bg1">
                    <a:lumMod val="65000"/>
                  </a:schemeClr>
                </a:solidFill>
                <a:effectLst/>
                <a:latin typeface="Consolas" panose="020B0609020204030204" pitchFamily="49" charset="0"/>
              </a:rPr>
              <a:t>textAttributes</a:t>
            </a:r>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setText</a:t>
            </a:r>
            <a:r>
              <a:rPr lang="en-US" altLang="ja-JP" sz="900" dirty="0">
                <a:solidFill>
                  <a:schemeClr val="bg1">
                    <a:lumMod val="65000"/>
                  </a:schemeClr>
                </a:solidFill>
                <a:effectLst/>
                <a:latin typeface="Consolas" panose="020B0609020204030204" pitchFamily="49" charset="0"/>
              </a:rPr>
              <a:t>] = </a:t>
            </a:r>
            <a:r>
              <a:rPr lang="en-US" altLang="ja-JP" sz="900" dirty="0" err="1">
                <a:solidFill>
                  <a:schemeClr val="bg1">
                    <a:lumMod val="65000"/>
                  </a:schemeClr>
                </a:solidFill>
                <a:effectLst/>
                <a:latin typeface="Consolas" panose="020B0609020204030204" pitchFamily="49" charset="0"/>
              </a:rPr>
              <a:t>useInput</a:t>
            </a:r>
            <a:r>
              <a:rPr lang="en-US" altLang="ja-JP" sz="900" dirty="0">
                <a:solidFill>
                  <a:schemeClr val="bg1">
                    <a:lumMod val="65000"/>
                  </a:schemeClr>
                </a:solidFill>
                <a:effectLst/>
                <a:latin typeface="Consolas" panose="020B0609020204030204" pitchFamily="49" charset="0"/>
              </a:rPr>
              <a:t>('');</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const add: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r>
              <a:rPr lang="en-US" altLang="ja-JP" sz="900" dirty="0" err="1">
                <a:solidFill>
                  <a:schemeClr val="bg1">
                    <a:lumMod val="65000"/>
                  </a:schemeClr>
                </a:solidFill>
                <a:effectLst/>
                <a:latin typeface="Consolas" panose="020B0609020204030204" pitchFamily="49" charset="0"/>
              </a:rPr>
              <a:t>event.preventDefault</a:t>
            </a:r>
            <a:r>
              <a:rPr lang="en-US" altLang="ja-JP" sz="900" dirty="0">
                <a:solidFill>
                  <a:schemeClr val="bg1">
                    <a:lumMod val="65000"/>
                  </a:schemeClr>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if</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return</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p>
          <a:p>
            <a:r>
              <a:rPr lang="en-US" altLang="ja-JP" sz="900" dirty="0">
                <a:solidFill>
                  <a:srgbClr val="1A1A1A"/>
                </a:solidFill>
                <a:effectLst/>
                <a:latin typeface="Consolas" panose="020B0609020204030204" pitchFamily="49" charset="0"/>
              </a:rPr>
              <a:t>    </a:t>
            </a:r>
            <a:r>
              <a:rPr lang="en-US" altLang="ja-JP" sz="900" dirty="0" err="1">
                <a:solidFill>
                  <a:srgbClr val="A56416"/>
                </a:solidFill>
                <a:effectLst/>
                <a:latin typeface="Consolas" panose="020B0609020204030204" pitchFamily="49" charset="0"/>
              </a:rPr>
              <a:t>BackendService</a:t>
            </a:r>
            <a:r>
              <a:rPr lang="en-US" altLang="ja-JP" sz="900" dirty="0" err="1">
                <a:solidFill>
                  <a:srgbClr val="1A1A1A"/>
                </a:solidFill>
                <a:effectLst/>
                <a:latin typeface="Consolas" panose="020B0609020204030204" pitchFamily="49" charset="0"/>
              </a:rPr>
              <a:t>.</a:t>
            </a:r>
            <a:r>
              <a:rPr lang="en-US" altLang="ja-JP" sz="900" dirty="0" err="1">
                <a:solidFill>
                  <a:srgbClr val="C94824"/>
                </a:solidFill>
                <a:effectLst/>
                <a:latin typeface="Consolas" panose="020B0609020204030204" pitchFamily="49" charset="0"/>
              </a:rPr>
              <a:t>postTodo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text</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a:solidFill>
                  <a:srgbClr val="C94824"/>
                </a:solidFill>
                <a:effectLst/>
                <a:latin typeface="Consolas" panose="020B0609020204030204" pitchFamily="49" charset="0"/>
              </a:rPr>
              <a:t>then</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 </a:t>
            </a:r>
            <a:r>
              <a:rPr lang="en-US" altLang="ja-JP" sz="900" dirty="0">
                <a:solidFill>
                  <a:srgbClr val="A56416"/>
                </a:solidFill>
                <a:effectLst/>
                <a:latin typeface="Consolas" panose="020B0609020204030204" pitchFamily="49" charset="0"/>
              </a:rPr>
              <a:t>=&gt;</a:t>
            </a:r>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addTodo</a:t>
            </a:r>
            <a:r>
              <a:rPr lang="en-US" altLang="ja-JP" sz="900" dirty="0">
                <a:solidFill>
                  <a:srgbClr val="1A1A1A"/>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response</a:t>
            </a:r>
            <a:r>
              <a:rPr lang="en-US" altLang="ja-JP" sz="900" dirty="0">
                <a:solidFill>
                  <a:srgbClr val="1A1A1A"/>
                </a:solidFill>
                <a:effectLst/>
                <a:latin typeface="Consolas" panose="020B0609020204030204" pitchFamily="49" charset="0"/>
              </a:rPr>
              <a:t>));</a:t>
            </a:r>
          </a:p>
          <a:p>
            <a:r>
              <a:rPr lang="en-US" altLang="ja-JP" sz="900" dirty="0">
                <a:solidFill>
                  <a:srgbClr val="1A1A1A"/>
                </a:solidFill>
                <a:effectLst/>
                <a:latin typeface="Consolas" panose="020B0609020204030204" pitchFamily="49" charset="0"/>
              </a:rPr>
              <a:t>    </a:t>
            </a:r>
            <a:r>
              <a:rPr lang="en-US" altLang="ja-JP" sz="900" dirty="0" err="1">
                <a:solidFill>
                  <a:srgbClr val="C94824"/>
                </a:solidFill>
                <a:effectLst/>
                <a:latin typeface="Consolas" panose="020B0609020204030204" pitchFamily="49" charset="0"/>
              </a:rPr>
              <a:t>setText</a:t>
            </a:r>
            <a:r>
              <a:rPr lang="en-US" altLang="ja-JP" sz="900" dirty="0">
                <a:solidFill>
                  <a:srgbClr val="1A1A1A"/>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  }</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  return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p:txBody>
      </p:sp>
      <p:sp>
        <p:nvSpPr>
          <p:cNvPr id="6" name="テキスト ボックス 5">
            <a:extLst>
              <a:ext uri="{FF2B5EF4-FFF2-40B4-BE49-F238E27FC236}">
                <a16:creationId xmlns:a16="http://schemas.microsoft.com/office/drawing/2014/main" id="{3B162A13-515D-4C35-8871-3C425BEE5BFB}"/>
              </a:ext>
            </a:extLst>
          </p:cNvPr>
          <p:cNvSpPr txBox="1"/>
          <p:nvPr/>
        </p:nvSpPr>
        <p:spPr>
          <a:xfrm>
            <a:off x="3445627" y="5138899"/>
            <a:ext cx="532872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を呼び出すように変更します。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が持っている</a:t>
            </a:r>
            <a:r>
              <a:rPr kumimoji="1" lang="en-US" altLang="ja-JP" sz="1600" dirty="0">
                <a:solidFill>
                  <a:schemeClr val="bg1"/>
                </a:solidFill>
                <a:latin typeface="Meiryo UI" panose="020B0604030504040204" pitchFamily="50" charset="-128"/>
                <a:ea typeface="Meiryo UI" panose="020B0604030504040204" pitchFamily="50" charset="-128"/>
              </a:rPr>
              <a:t>ToDo</a:t>
            </a:r>
            <a:r>
              <a:rPr kumimoji="1" lang="ja-JP" altLang="en-US" sz="1600" dirty="0">
                <a:solidFill>
                  <a:schemeClr val="bg1"/>
                </a:solidFill>
                <a:latin typeface="Meiryo UI" panose="020B0604030504040204" pitchFamily="50" charset="-128"/>
                <a:ea typeface="Meiryo UI" panose="020B0604030504040204" pitchFamily="50" charset="-128"/>
              </a:rPr>
              <a:t>一覧に追加する必要があるため、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r>
              <a:rPr kumimoji="1" lang="ja-JP" altLang="en-US" sz="1600" dirty="0">
                <a:solidFill>
                  <a:schemeClr val="bg1"/>
                </a:solidFill>
                <a:latin typeface="Meiryo UI" panose="020B0604030504040204" pitchFamily="50" charset="-128"/>
                <a:ea typeface="Meiryo UI" panose="020B0604030504040204" pitchFamily="50" charset="-128"/>
              </a:rPr>
              <a:t>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更新用のコールバック関数を設け、</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r>
              <a:rPr kumimoji="1" lang="ja-JP" altLang="en-US" sz="1600" dirty="0">
                <a:solidFill>
                  <a:schemeClr val="bg1"/>
                </a:solidFill>
                <a:latin typeface="Meiryo UI" panose="020B0604030504040204" pitchFamily="50" charset="-128"/>
                <a:ea typeface="Meiryo UI" panose="020B0604030504040204" pitchFamily="50" charset="-128"/>
              </a:rPr>
              <a:t>にプロパティでその関数を渡します。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765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ToDo</a:t>
            </a:r>
            <a:r>
              <a:rPr kumimoji="1" lang="ja-JP" altLang="en-US" sz="2800" b="1" dirty="0">
                <a:latin typeface="Meiryo UI" panose="020B0604030504040204" pitchFamily="50" charset="-128"/>
                <a:ea typeface="Meiryo UI" panose="020B0604030504040204" pitchFamily="50" charset="-128"/>
              </a:rPr>
              <a:t>の登録（動作確認）</a:t>
            </a:r>
          </a:p>
        </p:txBody>
      </p:sp>
      <p:pic>
        <p:nvPicPr>
          <p:cNvPr id="6" name="図 5">
            <a:extLst>
              <a:ext uri="{FF2B5EF4-FFF2-40B4-BE49-F238E27FC236}">
                <a16:creationId xmlns:a16="http://schemas.microsoft.com/office/drawing/2014/main" id="{8F432FAF-1B91-402A-B989-710A39584B0D}"/>
              </a:ext>
            </a:extLst>
          </p:cNvPr>
          <p:cNvPicPr>
            <a:picLocks noChangeAspect="1"/>
          </p:cNvPicPr>
          <p:nvPr/>
        </p:nvPicPr>
        <p:blipFill>
          <a:blip r:embed="rId3"/>
          <a:stretch>
            <a:fillRect/>
          </a:stretch>
        </p:blipFill>
        <p:spPr>
          <a:xfrm>
            <a:off x="1209984" y="1230457"/>
            <a:ext cx="5326912" cy="3313834"/>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E52DF433-93AB-4F93-910A-85A1E9B0195E}"/>
              </a:ext>
            </a:extLst>
          </p:cNvPr>
          <p:cNvSpPr txBox="1"/>
          <p:nvPr/>
        </p:nvSpPr>
        <p:spPr>
          <a:xfrm>
            <a:off x="2199863" y="5043928"/>
            <a:ext cx="3347153"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何を入力しても</a:t>
            </a:r>
            <a:r>
              <a:rPr kumimoji="1" lang="en-US" altLang="ja-JP" sz="1600" dirty="0">
                <a:solidFill>
                  <a:schemeClr val="bg1"/>
                </a:solidFill>
                <a:latin typeface="Meiryo UI" panose="020B0604030504040204" pitchFamily="50" charset="-128"/>
                <a:ea typeface="Meiryo UI" panose="020B0604030504040204" pitchFamily="50" charset="-128"/>
              </a:rPr>
              <a:t>example</a:t>
            </a:r>
            <a:r>
              <a:rPr kumimoji="1" lang="ja-JP" altLang="en-US" sz="1600" dirty="0">
                <a:solidFill>
                  <a:schemeClr val="bg1"/>
                </a:solidFill>
                <a:latin typeface="Meiryo UI" panose="020B0604030504040204" pitchFamily="50" charset="-128"/>
                <a:ea typeface="Meiryo UI" panose="020B0604030504040204" pitchFamily="50" charset="-128"/>
              </a:rPr>
              <a:t>に定義した</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「やること３」が追加されます。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0990C696-37B5-4508-BAFC-5AADCE4BF2E3}"/>
              </a:ext>
            </a:extLst>
          </p:cNvPr>
          <p:cNvPicPr>
            <a:picLocks noChangeAspect="1"/>
          </p:cNvPicPr>
          <p:nvPr/>
        </p:nvPicPr>
        <p:blipFill>
          <a:blip r:embed="rId4"/>
          <a:stretch>
            <a:fillRect/>
          </a:stretch>
        </p:blipFill>
        <p:spPr>
          <a:xfrm>
            <a:off x="7931703" y="1230457"/>
            <a:ext cx="2827029" cy="4485130"/>
          </a:xfrm>
          <a:prstGeom prst="rect">
            <a:avLst/>
          </a:prstGeom>
        </p:spPr>
      </p:pic>
      <p:sp>
        <p:nvSpPr>
          <p:cNvPr id="9" name="矢印: 右 8">
            <a:extLst>
              <a:ext uri="{FF2B5EF4-FFF2-40B4-BE49-F238E27FC236}">
                <a16:creationId xmlns:a16="http://schemas.microsoft.com/office/drawing/2014/main" id="{0AF7CC1B-98D2-4FF8-B7FE-C6C1DA474AD8}"/>
              </a:ext>
            </a:extLst>
          </p:cNvPr>
          <p:cNvSpPr/>
          <p:nvPr/>
        </p:nvSpPr>
        <p:spPr>
          <a:xfrm rot="1562890">
            <a:off x="5939058" y="4502885"/>
            <a:ext cx="3188448"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38F252B8-4B74-4744-97A6-7BDD6FD34338}"/>
              </a:ext>
            </a:extLst>
          </p:cNvPr>
          <p:cNvSpPr>
            <a:spLocks noGrp="1"/>
          </p:cNvSpPr>
          <p:nvPr>
            <p:ph type="sldNum" sz="quarter" idx="12"/>
          </p:nvPr>
        </p:nvSpPr>
        <p:spPr/>
        <p:txBody>
          <a:bodyPr/>
          <a:lstStyle/>
          <a:p>
            <a:fld id="{A783C381-2822-4F05-8A88-66F73725CF2D}" type="slidenum">
              <a:rPr kumimoji="1" lang="ja-JP" altLang="en-US" smtClean="0"/>
              <a:t>58</a:t>
            </a:fld>
            <a:endParaRPr kumimoji="1" lang="ja-JP" altLang="en-US"/>
          </a:p>
        </p:txBody>
      </p:sp>
    </p:spTree>
    <p:extLst>
      <p:ext uri="{BB962C8B-B14F-4D97-AF65-F5344CB8AC3E}">
        <p14:creationId xmlns:p14="http://schemas.microsoft.com/office/powerpoint/2010/main" val="1253003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a:solidFill>
                  <a:schemeClr val="accent5"/>
                </a:solidFill>
                <a:latin typeface="Meiryo UI" panose="020B0604030504040204" pitchFamily="50" charset="-128"/>
                <a:ea typeface="Meiryo UI" panose="020B0604030504040204" pitchFamily="50" charset="-128"/>
              </a:rPr>
              <a:t>3</a:t>
            </a:r>
            <a:r>
              <a:rPr lang="ja-JP" altLang="en-US" sz="4400" b="1" dirty="0">
                <a:solidFill>
                  <a:schemeClr val="accent5"/>
                </a:solidFill>
                <a:latin typeface="Meiryo UI" panose="020B0604030504040204" pitchFamily="50" charset="-128"/>
                <a:ea typeface="Meiryo UI" panose="020B0604030504040204" pitchFamily="50" charset="-128"/>
              </a:rPr>
              <a:t>月期の業界売上</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2000" b="1" dirty="0">
                <a:solidFill>
                  <a:schemeClr val="accent5"/>
                </a:solidFill>
                <a:latin typeface="Meiryo UI" panose="020B0604030504040204" pitchFamily="50" charset="-128"/>
                <a:ea typeface="Meiryo UI" panose="020B0604030504040204" pitchFamily="50" charset="-128"/>
              </a:rPr>
              <a:t>　　　１位　　　　</a:t>
            </a:r>
            <a:r>
              <a:rPr lang="en-US" altLang="ja-JP" sz="2000" b="1" dirty="0">
                <a:solidFill>
                  <a:schemeClr val="accent5"/>
                </a:solidFill>
                <a:latin typeface="Meiryo UI" panose="020B0604030504040204" pitchFamily="50" charset="-128"/>
                <a:ea typeface="Meiryo UI" panose="020B0604030504040204" pitchFamily="50" charset="-128"/>
              </a:rPr>
              <a:t>NTT</a:t>
            </a:r>
            <a:r>
              <a:rPr lang="ja-JP" altLang="en-US" sz="2000" b="1" dirty="0">
                <a:solidFill>
                  <a:schemeClr val="accent5"/>
                </a:solidFill>
                <a:latin typeface="Meiryo UI" panose="020B0604030504040204" pitchFamily="50" charset="-128"/>
                <a:ea typeface="Meiryo UI" panose="020B0604030504040204" pitchFamily="50" charset="-128"/>
              </a:rPr>
              <a:t>データ　</a:t>
            </a: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兆</a:t>
            </a:r>
            <a:r>
              <a:rPr lang="en-US" altLang="ja-JP" sz="2000" b="1" dirty="0">
                <a:solidFill>
                  <a:schemeClr val="accent5"/>
                </a:solidFill>
                <a:latin typeface="Meiryo UI" panose="020B0604030504040204" pitchFamily="50" charset="-128"/>
                <a:ea typeface="Meiryo UI" panose="020B0604030504040204" pitchFamily="50" charset="-128"/>
              </a:rPr>
              <a:t>1,636</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グループ　</a:t>
            </a:r>
            <a:r>
              <a:rPr lang="en-US" altLang="ja-JP" sz="2000" b="1" dirty="0">
                <a:solidFill>
                  <a:schemeClr val="accent5"/>
                </a:solidFill>
                <a:latin typeface="Meiryo UI" panose="020B0604030504040204" pitchFamily="50" charset="-128"/>
                <a:ea typeface="Meiryo UI" panose="020B0604030504040204" pitchFamily="50" charset="-128"/>
              </a:rPr>
              <a:t>NRI</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5,012</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CTC</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4,519</a:t>
            </a:r>
            <a:r>
              <a:rPr lang="ja-JP" altLang="en-US" sz="2000" b="1" dirty="0">
                <a:solidFill>
                  <a:schemeClr val="accent5"/>
                </a:solidFill>
                <a:latin typeface="Meiryo UI" panose="020B0604030504040204" pitchFamily="50" charset="-128"/>
                <a:ea typeface="Meiryo UI" panose="020B0604030504040204" pitchFamily="50" charset="-128"/>
              </a:rPr>
              <a:t>億円</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TIS</a:t>
            </a: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4,207</a:t>
            </a:r>
            <a:r>
              <a:rPr lang="ja-JP" altLang="en-US" sz="2000" b="1" dirty="0">
                <a:solidFill>
                  <a:schemeClr val="accent5"/>
                </a:solidFill>
                <a:latin typeface="Meiryo UI" panose="020B0604030504040204" pitchFamily="50" charset="-128"/>
                <a:ea typeface="Meiryo UI" panose="020B0604030504040204" pitchFamily="50" charset="-128"/>
              </a:rPr>
              <a:t>億円</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59</a:t>
            </a:fld>
            <a:endParaRPr kumimoji="1" lang="ja-JP" altLang="en-US"/>
          </a:p>
        </p:txBody>
      </p:sp>
    </p:spTree>
    <p:extLst>
      <p:ext uri="{BB962C8B-B14F-4D97-AF65-F5344CB8AC3E}">
        <p14:creationId xmlns:p14="http://schemas.microsoft.com/office/powerpoint/2010/main" val="364306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お願い</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で名前（ニックネームも可）を分かるようにしてください。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オフライン＋オンライン開催なので</a:t>
            </a:r>
            <a:r>
              <a:rPr kumimoji="1" lang="ja-JP" altLang="en-US" sz="2000" dirty="0">
                <a:highlight>
                  <a:srgbClr val="FFFF00"/>
                </a:highlight>
                <a:latin typeface="Meiryo UI" panose="020B0604030504040204" pitchFamily="50" charset="-128"/>
                <a:ea typeface="Meiryo UI" panose="020B0604030504040204" pitchFamily="50" charset="-128"/>
              </a:rPr>
              <a:t>リアクションは大きな動き</a:t>
            </a:r>
            <a:r>
              <a:rPr kumimoji="1" lang="ja-JP" altLang="en-US" sz="2000" dirty="0">
                <a:latin typeface="Meiryo UI" panose="020B0604030504040204" pitchFamily="50" charset="-128"/>
                <a:ea typeface="Meiryo UI" panose="020B0604030504040204" pitchFamily="50" charset="-128"/>
              </a:rPr>
              <a:t>でお願いします！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オンラインの人は周りの音が入り込まないようにお願いします。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本日行うハンズオンは</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で公開しているハンズオン資料をベースにしています。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今後の改善等に活用したいので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ハンズオン終了後の</a:t>
            </a:r>
            <a:r>
              <a:rPr kumimoji="1" lang="ja-JP" altLang="en-US" sz="2000" dirty="0">
                <a:highlight>
                  <a:srgbClr val="FFFF00"/>
                </a:highlight>
                <a:latin typeface="Meiryo UI" panose="020B0604030504040204" pitchFamily="50" charset="-128"/>
                <a:ea typeface="Meiryo UI" panose="020B0604030504040204" pitchFamily="50" charset="-128"/>
              </a:rPr>
              <a:t>アンケートにご協力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p:txBody>
      </p:sp>
      <p:pic>
        <p:nvPicPr>
          <p:cNvPr id="5" name="Picture 2" descr="Fintan">
            <a:extLst>
              <a:ext uri="{FF2B5EF4-FFF2-40B4-BE49-F238E27FC236}">
                <a16:creationId xmlns:a16="http://schemas.microsoft.com/office/drawing/2014/main" id="{14AD6C33-CF29-4DFC-B514-AC07D1721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365" y="4265005"/>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4CD9735-B0AD-4F24-ABCB-0CC284F482AE}"/>
              </a:ext>
            </a:extLst>
          </p:cNvPr>
          <p:cNvSpPr>
            <a:spLocks noGrp="1"/>
          </p:cNvSpPr>
          <p:nvPr>
            <p:ph type="sldNum" sz="quarter" idx="12"/>
          </p:nvPr>
        </p:nvSpPr>
        <p:spPr/>
        <p:txBody>
          <a:bodyPr/>
          <a:lstStyle/>
          <a:p>
            <a:fld id="{A783C381-2822-4F05-8A88-66F73725CF2D}" type="slidenum">
              <a:rPr kumimoji="1" lang="ja-JP" altLang="en-US" smtClean="0"/>
              <a:t>6</a:t>
            </a:fld>
            <a:endParaRPr kumimoji="1" lang="ja-JP" altLang="en-US"/>
          </a:p>
        </p:txBody>
      </p:sp>
    </p:spTree>
    <p:extLst>
      <p:ext uri="{BB962C8B-B14F-4D97-AF65-F5344CB8AC3E}">
        <p14:creationId xmlns:p14="http://schemas.microsoft.com/office/powerpoint/2010/main" val="2289378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ユーザ認証の開発</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F3C7E7D-4B0D-408F-AD3A-52A90EB3A248}"/>
              </a:ext>
            </a:extLst>
          </p:cNvPr>
          <p:cNvSpPr>
            <a:spLocks noGrp="1"/>
          </p:cNvSpPr>
          <p:nvPr>
            <p:ph type="sldNum" sz="quarter" idx="12"/>
          </p:nvPr>
        </p:nvSpPr>
        <p:spPr/>
        <p:txBody>
          <a:bodyPr/>
          <a:lstStyle/>
          <a:p>
            <a:fld id="{A783C381-2822-4F05-8A88-66F73725CF2D}" type="slidenum">
              <a:rPr kumimoji="1" lang="ja-JP" altLang="en-US" smtClean="0"/>
              <a:t>60</a:t>
            </a:fld>
            <a:endParaRPr kumimoji="1" lang="ja-JP" altLang="en-US"/>
          </a:p>
        </p:txBody>
      </p:sp>
    </p:spTree>
    <p:extLst>
      <p:ext uri="{BB962C8B-B14F-4D97-AF65-F5344CB8AC3E}">
        <p14:creationId xmlns:p14="http://schemas.microsoft.com/office/powerpoint/2010/main" val="4000553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ページを切り替えるルーティング</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ログイン状態に応じたナビゲーションの切り替え</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入力値のバリデーション</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ユーザ認証で開発するページ</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66894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42646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97933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61203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311250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501046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508513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7222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61</a:t>
            </a:fld>
            <a:endParaRPr kumimoji="1" lang="ja-JP" altLang="en-US"/>
          </a:p>
        </p:txBody>
      </p:sp>
    </p:spTree>
    <p:extLst>
      <p:ext uri="{BB962C8B-B14F-4D97-AF65-F5344CB8AC3E}">
        <p14:creationId xmlns:p14="http://schemas.microsoft.com/office/powerpoint/2010/main" val="69134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ユーザー認証で追加するページの外観を作成します。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分割後のファイルがありますのでペーストしましょう。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ユーザ認証のコンポーネント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ここはページ追加するだけで、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目新しいものがないので次に進みます。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ページ外観の作成</a:t>
            </a:r>
          </a:p>
        </p:txBody>
      </p:sp>
      <p:pic>
        <p:nvPicPr>
          <p:cNvPr id="2" name="Picture 2" descr="welcome">
            <a:extLst>
              <a:ext uri="{FF2B5EF4-FFF2-40B4-BE49-F238E27FC236}">
                <a16:creationId xmlns:a16="http://schemas.microsoft.com/office/drawing/2014/main" id="{8959676E-6A60-460E-B0FB-6385F6B20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266" y="728456"/>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signup">
            <a:extLst>
              <a:ext uri="{FF2B5EF4-FFF2-40B4-BE49-F238E27FC236}">
                <a16:creationId xmlns:a16="http://schemas.microsoft.com/office/drawing/2014/main" id="{34D41FC9-03C1-4E85-9080-BBA0A3AC5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84" y="2660517"/>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6" descr="signup">
            <a:extLst>
              <a:ext uri="{FF2B5EF4-FFF2-40B4-BE49-F238E27FC236}">
                <a16:creationId xmlns:a16="http://schemas.microsoft.com/office/drawing/2014/main" id="{4D13F24F-FAAA-4815-8C6C-98D6F5E0D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84" y="4588780"/>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982D8A04-F9EB-45A3-9D81-2D4042AE6A18}"/>
              </a:ext>
            </a:extLst>
          </p:cNvPr>
          <p:cNvSpPr>
            <a:spLocks noGrp="1"/>
          </p:cNvSpPr>
          <p:nvPr>
            <p:ph type="sldNum" sz="quarter" idx="12"/>
          </p:nvPr>
        </p:nvSpPr>
        <p:spPr/>
        <p:txBody>
          <a:bodyPr/>
          <a:lstStyle/>
          <a:p>
            <a:fld id="{A783C381-2822-4F05-8A88-66F73725CF2D}" type="slidenum">
              <a:rPr kumimoji="1" lang="ja-JP" altLang="en-US" smtClean="0"/>
              <a:t>62</a:t>
            </a:fld>
            <a:endParaRPr kumimoji="1" lang="ja-JP" altLang="en-US"/>
          </a:p>
        </p:txBody>
      </p:sp>
    </p:spTree>
    <p:extLst>
      <p:ext uri="{BB962C8B-B14F-4D97-AF65-F5344CB8AC3E}">
        <p14:creationId xmlns:p14="http://schemas.microsoft.com/office/powerpoint/2010/main" val="139640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2913233"/>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それぞれのページに遷移できるようにします。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b="0" i="0" dirty="0">
                <a:solidFill>
                  <a:srgbClr val="333333"/>
                </a:solidFill>
                <a:effectLst/>
                <a:latin typeface="Meiryo UI" panose="020B0604030504040204" pitchFamily="50" charset="-128"/>
                <a:ea typeface="Meiryo UI" panose="020B0604030504040204" pitchFamily="50" charset="-128"/>
              </a:rPr>
              <a:t>React</a:t>
            </a:r>
            <a:r>
              <a:rPr kumimoji="1" lang="ja-JP" altLang="en-US" sz="2000" b="0" i="0" dirty="0">
                <a:solidFill>
                  <a:srgbClr val="333333"/>
                </a:solidFill>
                <a:effectLst/>
                <a:latin typeface="Meiryo UI" panose="020B0604030504040204" pitchFamily="50" charset="-128"/>
                <a:ea typeface="Meiryo UI" panose="020B0604030504040204" pitchFamily="50" charset="-128"/>
              </a:rPr>
              <a:t>用のルーティングライブラリである</a:t>
            </a:r>
            <a:r>
              <a:rPr kumimoji="1" lang="en-US" altLang="ja-JP" sz="2000" dirty="0">
                <a:highlight>
                  <a:srgbClr val="FFFF00"/>
                </a:highlight>
                <a:latin typeface="Meiryo UI" panose="020B0604030504040204" pitchFamily="50" charset="-128"/>
                <a:ea typeface="Meiryo UI" panose="020B0604030504040204" pitchFamily="50" charset="-128"/>
              </a:rPr>
              <a:t>React Router</a:t>
            </a:r>
            <a:r>
              <a:rPr kumimoji="1" lang="ja-JP" altLang="en-US" sz="2000" b="0" i="0" dirty="0">
                <a:solidFill>
                  <a:srgbClr val="333333"/>
                </a:solidFill>
                <a:effectLst/>
                <a:latin typeface="Meiryo UI" panose="020B0604030504040204" pitchFamily="50" charset="-128"/>
                <a:ea typeface="Meiryo UI" panose="020B0604030504040204" pitchFamily="50" charset="-128"/>
              </a:rPr>
              <a:t>を導入します。</a:t>
            </a:r>
            <a:endParaRPr kumimoji="1" lang="en-US" altLang="ja-JP" sz="2000" b="0" i="0" dirty="0">
              <a:solidFill>
                <a:srgbClr val="333333"/>
              </a:solidFill>
              <a:effectLst/>
              <a:latin typeface="Meiryo UI" panose="020B0604030504040204" pitchFamily="50" charset="-128"/>
              <a:ea typeface="Meiryo UI" panose="020B0604030504040204" pitchFamily="50" charset="-128"/>
            </a:endParaRPr>
          </a:p>
          <a:p>
            <a:pPr>
              <a:lnSpc>
                <a:spcPts val="3200"/>
              </a:lnSpc>
            </a:pPr>
            <a:endParaRPr kumimoji="1" lang="en-US" altLang="ja-JP" sz="2000" dirty="0">
              <a:solidFill>
                <a:srgbClr val="333333"/>
              </a:solidFill>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frontend</a:t>
            </a:r>
            <a:r>
              <a:rPr kumimoji="1" lang="ja-JP" altLang="en-US" sz="2000" dirty="0">
                <a:latin typeface="Meiryo UI" panose="020B0604030504040204" pitchFamily="50" charset="-128"/>
                <a:ea typeface="Meiryo UI" panose="020B0604030504040204" pitchFamily="50" charset="-128"/>
              </a:rPr>
              <a:t>ディレクトリで次のコマンドでインストールします。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ja-JP" altLang="en-US" sz="2000" dirty="0">
                <a:highlight>
                  <a:srgbClr val="FFFF00"/>
                </a:highlight>
                <a:latin typeface="Meiryo UI" panose="020B0604030504040204" pitchFamily="50" charset="-128"/>
                <a:ea typeface="Meiryo UI" panose="020B0604030504040204" pitchFamily="50" charset="-128"/>
              </a:rPr>
              <a:t> </a:t>
            </a:r>
            <a:r>
              <a:rPr kumimoji="1" lang="en-US" altLang="ja-JP" sz="2000" dirty="0" err="1">
                <a:highlight>
                  <a:srgbClr val="FFFF00"/>
                </a:highlight>
                <a:latin typeface="Meiryo UI" panose="020B0604030504040204" pitchFamily="50" charset="-128"/>
                <a:ea typeface="Meiryo UI" panose="020B0604030504040204" pitchFamily="50" charset="-128"/>
              </a:rPr>
              <a:t>npm</a:t>
            </a:r>
            <a:r>
              <a:rPr kumimoji="1" lang="en-US" altLang="ja-JP" sz="2000" dirty="0">
                <a:highlight>
                  <a:srgbClr val="FFFF00"/>
                </a:highlight>
                <a:latin typeface="Meiryo UI" panose="020B0604030504040204" pitchFamily="50" charset="-128"/>
                <a:ea typeface="Meiryo UI" panose="020B0604030504040204" pitchFamily="50" charset="-128"/>
              </a:rPr>
              <a:t> install --save react-router-</a:t>
            </a:r>
            <a:r>
              <a:rPr kumimoji="1" lang="en-US" altLang="ja-JP" sz="2000" dirty="0" err="1">
                <a:highlight>
                  <a:srgbClr val="FFFF00"/>
                </a:highlight>
                <a:latin typeface="Meiryo UI" panose="020B0604030504040204" pitchFamily="50" charset="-128"/>
                <a:ea typeface="Meiryo UI" panose="020B0604030504040204" pitchFamily="50" charset="-128"/>
              </a:rPr>
              <a:t>dom</a:t>
            </a:r>
            <a:r>
              <a:rPr kumimoji="1" lang="en-US" altLang="ja-JP" sz="2000" dirty="0">
                <a:highlight>
                  <a:srgbClr val="FFFF00"/>
                </a:highlight>
                <a:latin typeface="Meiryo UI" panose="020B0604030504040204" pitchFamily="50" charset="-128"/>
                <a:ea typeface="Meiryo UI" panose="020B0604030504040204" pitchFamily="50" charset="-128"/>
              </a:rPr>
              <a:t> @types/react-router-dom</a:t>
            </a: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p>
        </p:txBody>
      </p:sp>
      <p:sp>
        <p:nvSpPr>
          <p:cNvPr id="2" name="スライド番号プレースホルダー 1">
            <a:extLst>
              <a:ext uri="{FF2B5EF4-FFF2-40B4-BE49-F238E27FC236}">
                <a16:creationId xmlns:a16="http://schemas.microsoft.com/office/drawing/2014/main" id="{6866E8DB-5C93-4738-8E36-ECC321301B7D}"/>
              </a:ext>
            </a:extLst>
          </p:cNvPr>
          <p:cNvSpPr>
            <a:spLocks noGrp="1"/>
          </p:cNvSpPr>
          <p:nvPr>
            <p:ph type="sldNum" sz="quarter" idx="12"/>
          </p:nvPr>
        </p:nvSpPr>
        <p:spPr/>
        <p:txBody>
          <a:bodyPr/>
          <a:lstStyle/>
          <a:p>
            <a:fld id="{A783C381-2822-4F05-8A88-66F73725CF2D}" type="slidenum">
              <a:rPr kumimoji="1" lang="ja-JP" altLang="en-US" smtClean="0"/>
              <a:t>63</a:t>
            </a:fld>
            <a:endParaRPr kumimoji="1" lang="ja-JP" altLang="en-US"/>
          </a:p>
        </p:txBody>
      </p:sp>
    </p:spTree>
    <p:extLst>
      <p:ext uri="{BB962C8B-B14F-4D97-AF65-F5344CB8AC3E}">
        <p14:creationId xmlns:p14="http://schemas.microsoft.com/office/powerpoint/2010/main" val="32634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ルーティングの設定（ルーティングの定義）</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35A61F5-0516-490F-AACB-1B2D7365F7DC}"/>
              </a:ext>
            </a:extLst>
          </p:cNvPr>
          <p:cNvSpPr>
            <a:spLocks noGrp="1"/>
          </p:cNvSpPr>
          <p:nvPr>
            <p:ph type="sldNum" sz="quarter" idx="12"/>
          </p:nvPr>
        </p:nvSpPr>
        <p:spPr/>
        <p:txBody>
          <a:bodyPr/>
          <a:lstStyle/>
          <a:p>
            <a:fld id="{A783C381-2822-4F05-8A88-66F73725CF2D}" type="slidenum">
              <a:rPr kumimoji="1" lang="ja-JP" altLang="en-US" smtClean="0"/>
              <a:t>64</a:t>
            </a:fld>
            <a:endParaRPr kumimoji="1" lang="ja-JP" altLang="en-US"/>
          </a:p>
        </p:txBody>
      </p:sp>
      <p:sp>
        <p:nvSpPr>
          <p:cNvPr id="8" name="テキスト ボックス 7">
            <a:extLst>
              <a:ext uri="{FF2B5EF4-FFF2-40B4-BE49-F238E27FC236}">
                <a16:creationId xmlns:a16="http://schemas.microsoft.com/office/drawing/2014/main" id="{A95694D3-3553-41D5-AD3D-6328808503D5}"/>
              </a:ext>
            </a:extLst>
          </p:cNvPr>
          <p:cNvSpPr txBox="1"/>
          <p:nvPr/>
        </p:nvSpPr>
        <p:spPr>
          <a:xfrm>
            <a:off x="554474" y="1867901"/>
            <a:ext cx="4416360" cy="4339650"/>
          </a:xfrm>
          <a:prstGeom prst="rect">
            <a:avLst/>
          </a:prstGeom>
          <a:solidFill>
            <a:schemeClr val="accent3">
              <a:lumMod val="20000"/>
              <a:lumOff val="80000"/>
            </a:schemeClr>
          </a:solidFill>
        </p:spPr>
        <p:txBody>
          <a:bodyPr wrap="square" bIns="0" rtlCol="0">
            <a:spAutoFit/>
          </a:bodyPr>
          <a:lstStyle/>
          <a:p>
            <a:r>
              <a:rPr lang="en-US" altLang="ja-JP" sz="900" dirty="0">
                <a:solidFill>
                  <a:schemeClr val="bg1">
                    <a:lumMod val="65000"/>
                  </a:schemeClr>
                </a:solidFill>
                <a:effectLst/>
                <a:latin typeface="Consolas" panose="020B0609020204030204" pitchFamily="49" charset="0"/>
              </a:rPr>
              <a:t>import React from 'react';</a:t>
            </a:r>
          </a:p>
          <a:p>
            <a:r>
              <a:rPr lang="en-US" altLang="ja-JP" sz="900" dirty="0">
                <a:solidFill>
                  <a:srgbClr val="B052A1"/>
                </a:solidFill>
                <a:effectLst/>
                <a:latin typeface="Consolas" panose="020B0609020204030204" pitchFamily="49" charset="0"/>
              </a:rPr>
              <a:t>import</a:t>
            </a:r>
            <a:r>
              <a:rPr lang="en-US" altLang="ja-JP" sz="900" dirty="0">
                <a:solidFill>
                  <a:srgbClr val="1A1A1A"/>
                </a:solidFill>
                <a:effectLst/>
                <a:latin typeface="Consolas" panose="020B0609020204030204" pitchFamily="49" charset="0"/>
              </a:rPr>
              <a:t> { </a:t>
            </a:r>
            <a:r>
              <a:rPr lang="en-US" altLang="ja-JP" sz="900" dirty="0" err="1">
                <a:solidFill>
                  <a:srgbClr val="3778B7"/>
                </a:solidFill>
                <a:effectLst/>
                <a:latin typeface="Consolas" panose="020B0609020204030204" pitchFamily="49" charset="0"/>
              </a:rPr>
              <a:t>BrowserRouter</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Route</a:t>
            </a:r>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Switch</a:t>
            </a:r>
            <a:r>
              <a:rPr lang="en-US" altLang="ja-JP" sz="900" dirty="0">
                <a:solidFill>
                  <a:srgbClr val="1A1A1A"/>
                </a:solidFill>
                <a:effectLst/>
                <a:latin typeface="Consolas" panose="020B0609020204030204" pitchFamily="49" charset="0"/>
              </a:rPr>
              <a:t> } </a:t>
            </a:r>
            <a:r>
              <a:rPr lang="en-US" altLang="ja-JP" sz="900" dirty="0">
                <a:solidFill>
                  <a:srgbClr val="B052A1"/>
                </a:solidFill>
                <a:effectLst/>
                <a:latin typeface="Consolas" panose="020B0609020204030204" pitchFamily="49" charset="0"/>
              </a:rPr>
              <a:t>from</a:t>
            </a:r>
            <a:r>
              <a:rPr lang="en-US" altLang="ja-JP" sz="900" dirty="0">
                <a:solidFill>
                  <a:srgbClr val="1A1A1A"/>
                </a:solidFill>
                <a:effectLst/>
                <a:latin typeface="Consolas" panose="020B0609020204030204" pitchFamily="49" charset="0"/>
              </a:rPr>
              <a:t> </a:t>
            </a:r>
            <a:r>
              <a:rPr lang="en-US" altLang="ja-JP" sz="900" dirty="0">
                <a:solidFill>
                  <a:srgbClr val="428226"/>
                </a:solidFill>
                <a:effectLst/>
                <a:latin typeface="Consolas" panose="020B0609020204030204" pitchFamily="49" charset="0"/>
              </a:rPr>
              <a:t>'react-router-</a:t>
            </a:r>
            <a:r>
              <a:rPr lang="en-US" altLang="ja-JP" sz="900" dirty="0" err="1">
                <a:solidFill>
                  <a:srgbClr val="428226"/>
                </a:solidFill>
                <a:effectLst/>
                <a:latin typeface="Consolas" panose="020B0609020204030204" pitchFamily="49" charset="0"/>
              </a:rPr>
              <a:t>dom</a:t>
            </a:r>
            <a:r>
              <a:rPr lang="en-US" altLang="ja-JP" sz="900" dirty="0">
                <a:solidFill>
                  <a:srgbClr val="428226"/>
                </a:solidFill>
                <a:effectLst/>
                <a:latin typeface="Consolas" panose="020B0609020204030204" pitchFamily="49" charset="0"/>
              </a:rPr>
              <a:t>'</a:t>
            </a:r>
            <a:r>
              <a:rPr lang="en-US" altLang="ja-JP" sz="900" dirty="0">
                <a:solidFill>
                  <a:srgbClr val="1A1A1A"/>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'./App.css';</a:t>
            </a:r>
          </a:p>
          <a:p>
            <a:r>
              <a:rPr lang="en-US" altLang="ja-JP" sz="900" dirty="0">
                <a:solidFill>
                  <a:schemeClr val="bg1">
                    <a:lumMod val="65000"/>
                  </a:schemeClr>
                </a:solidFill>
                <a:effectLst/>
                <a:latin typeface="Consolas" panose="020B0609020204030204" pitchFamily="49" charset="0"/>
              </a:rPr>
              <a:t>import { Login } from './components/Login';</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NavigationHeader</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Signup } from './components/Signup';</a:t>
            </a:r>
          </a:p>
          <a:p>
            <a:r>
              <a:rPr lang="en-US" altLang="ja-JP" sz="900" dirty="0">
                <a:solidFill>
                  <a:schemeClr val="bg1">
                    <a:lumMod val="65000"/>
                  </a:schemeClr>
                </a:solidFill>
                <a:effectLst/>
                <a:latin typeface="Consolas" panose="020B0609020204030204" pitchFamily="49" charset="0"/>
              </a:rPr>
              <a:t>import { </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 } from './components/</a:t>
            </a:r>
            <a:r>
              <a:rPr lang="en-US" altLang="ja-JP" sz="900" dirty="0" err="1">
                <a:solidFill>
                  <a:schemeClr val="bg1">
                    <a:lumMod val="65000"/>
                  </a:schemeClr>
                </a:solidFill>
                <a:effectLst/>
                <a:latin typeface="Consolas" panose="020B0609020204030204" pitchFamily="49" charset="0"/>
              </a:rPr>
              <a:t>TodoBoard</a:t>
            </a:r>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import { Welcome } from './components/Welcome';</a:t>
            </a:r>
          </a:p>
          <a:p>
            <a:br>
              <a:rPr lang="en-US" altLang="ja-JP" sz="900" dirty="0">
                <a:solidFill>
                  <a:schemeClr val="bg1">
                    <a:lumMod val="65000"/>
                  </a:schemeClr>
                </a:solidFill>
                <a:effectLst/>
                <a:latin typeface="Consolas" panose="020B0609020204030204" pitchFamily="49" charset="0"/>
              </a:rPr>
            </a:br>
            <a:r>
              <a:rPr lang="en-US" altLang="ja-JP" sz="900" dirty="0">
                <a:solidFill>
                  <a:schemeClr val="bg1">
                    <a:lumMod val="65000"/>
                  </a:schemeClr>
                </a:solidFill>
                <a:effectLst/>
                <a:latin typeface="Consolas" panose="020B0609020204030204" pitchFamily="49" charset="0"/>
              </a:rPr>
              <a:t>function App() {</a:t>
            </a:r>
          </a:p>
          <a:p>
            <a:r>
              <a:rPr lang="en-US" altLang="ja-JP" sz="900" dirty="0">
                <a:solidFill>
                  <a:schemeClr val="bg1">
                    <a:lumMod val="65000"/>
                  </a:schemeClr>
                </a:solidFill>
                <a:effectLst/>
                <a:latin typeface="Consolas" panose="020B0609020204030204" pitchFamily="49" charset="0"/>
              </a:rPr>
              <a:t>  return (</a:t>
            </a:r>
          </a:p>
          <a:p>
            <a:r>
              <a:rPr lang="en-US" altLang="ja-JP" sz="900" dirty="0">
                <a:solidFill>
                  <a:srgbClr val="1A1A1A"/>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NavigationHeader</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"/board"</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TodoBoard</a:t>
            </a:r>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"/signup"</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Signup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"/login"</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Login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 </a:t>
            </a:r>
            <a:r>
              <a:rPr lang="en-US" altLang="ja-JP" sz="900" dirty="0">
                <a:solidFill>
                  <a:srgbClr val="B052A1"/>
                </a:solidFill>
                <a:effectLst/>
                <a:latin typeface="Consolas" panose="020B0609020204030204" pitchFamily="49" charset="0"/>
              </a:rPr>
              <a:t>exact</a:t>
            </a:r>
            <a:r>
              <a:rPr lang="en-US" altLang="ja-JP" sz="900" dirty="0">
                <a:solidFill>
                  <a:srgbClr val="428226"/>
                </a:solidFill>
                <a:effectLst/>
                <a:latin typeface="Consolas" panose="020B0609020204030204" pitchFamily="49" charset="0"/>
              </a:rPr>
              <a:t> </a:t>
            </a:r>
            <a:r>
              <a:rPr lang="en-US" altLang="ja-JP" sz="900" dirty="0">
                <a:solidFill>
                  <a:srgbClr val="B052A1"/>
                </a:solidFill>
                <a:effectLst/>
                <a:latin typeface="Consolas" panose="020B0609020204030204" pitchFamily="49" charset="0"/>
              </a:rPr>
              <a:t>path</a:t>
            </a:r>
            <a:r>
              <a:rPr lang="en-US" altLang="ja-JP" sz="900" dirty="0">
                <a:solidFill>
                  <a:srgbClr val="A56416"/>
                </a:solidFill>
                <a:effectLst/>
                <a:latin typeface="Consolas" panose="020B0609020204030204" pitchFamily="49" charset="0"/>
              </a:rPr>
              <a:t>=</a:t>
            </a:r>
            <a:r>
              <a:rPr lang="en-US" altLang="ja-JP" sz="900" dirty="0">
                <a:solidFill>
                  <a:srgbClr val="428226"/>
                </a:solidFill>
                <a:effectLst/>
                <a:latin typeface="Consolas" panose="020B0609020204030204" pitchFamily="49" charset="0"/>
              </a:rPr>
              <a:t>"/"</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Welcome </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Route</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a:solidFill>
                  <a:srgbClr val="428226"/>
                </a:solidFill>
                <a:effectLst/>
                <a:latin typeface="Consolas" panose="020B0609020204030204" pitchFamily="49" charset="0"/>
              </a:rPr>
              <a:t>Switch</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rgbClr val="428226"/>
                </a:solidFill>
                <a:effectLst/>
                <a:latin typeface="Consolas" panose="020B0609020204030204" pitchFamily="49" charset="0"/>
              </a:rPr>
              <a:t>    </a:t>
            </a:r>
            <a:r>
              <a:rPr lang="en-US" altLang="ja-JP" sz="900" dirty="0">
                <a:solidFill>
                  <a:srgbClr val="3778B7"/>
                </a:solidFill>
                <a:effectLst/>
                <a:latin typeface="Consolas" panose="020B0609020204030204" pitchFamily="49" charset="0"/>
              </a:rPr>
              <a:t>&lt;/</a:t>
            </a:r>
            <a:r>
              <a:rPr lang="en-US" altLang="ja-JP" sz="900" dirty="0" err="1">
                <a:solidFill>
                  <a:srgbClr val="428226"/>
                </a:solidFill>
                <a:effectLst/>
                <a:latin typeface="Consolas" panose="020B0609020204030204" pitchFamily="49" charset="0"/>
              </a:rPr>
              <a:t>BrowserRouter</a:t>
            </a:r>
            <a:r>
              <a:rPr lang="en-US" altLang="ja-JP" sz="900" dirty="0">
                <a:solidFill>
                  <a:srgbClr val="3778B7"/>
                </a:solidFill>
                <a:effectLst/>
                <a:latin typeface="Consolas" panose="020B0609020204030204" pitchFamily="49" charset="0"/>
              </a:rPr>
              <a:t>&gt;</a:t>
            </a:r>
            <a:endParaRPr lang="en-US" altLang="ja-JP" sz="900" dirty="0">
              <a:solidFill>
                <a:srgbClr val="1A1A1A"/>
              </a:solidFill>
              <a:effectLst/>
              <a:latin typeface="Consolas" panose="020B0609020204030204" pitchFamily="49" charset="0"/>
            </a:endParaRPr>
          </a:p>
          <a:p>
            <a:r>
              <a:rPr lang="en-US" altLang="ja-JP" sz="900" dirty="0">
                <a:solidFill>
                  <a:schemeClr val="bg1">
                    <a:lumMod val="65000"/>
                  </a:schemeClr>
                </a:solidFill>
                <a:effectLst/>
                <a:latin typeface="Consolas" panose="020B0609020204030204" pitchFamily="49" charset="0"/>
              </a:rPr>
              <a:t>  );</a:t>
            </a:r>
          </a:p>
          <a:p>
            <a:r>
              <a:rPr lang="en-US" altLang="ja-JP" sz="900" dirty="0">
                <a:solidFill>
                  <a:schemeClr val="bg1">
                    <a:lumMod val="65000"/>
                  </a:schemeClr>
                </a:solidFill>
                <a:effectLst/>
                <a:latin typeface="Consolas" panose="020B0609020204030204" pitchFamily="49" charset="0"/>
              </a:rPr>
              <a:t>}</a:t>
            </a:r>
          </a:p>
          <a:p>
            <a:r>
              <a:rPr lang="en-US" altLang="ja-JP" sz="900" dirty="0">
                <a:solidFill>
                  <a:schemeClr val="bg1">
                    <a:lumMod val="65000"/>
                  </a:schemeClr>
                </a:solidFill>
                <a:effectLst/>
                <a:latin typeface="Consolas" panose="020B0609020204030204" pitchFamily="49" charset="0"/>
              </a:rPr>
              <a:t>export default App;</a:t>
            </a:r>
          </a:p>
        </p:txBody>
      </p:sp>
      <p:sp>
        <p:nvSpPr>
          <p:cNvPr id="5" name="テキスト ボックス 4">
            <a:extLst>
              <a:ext uri="{FF2B5EF4-FFF2-40B4-BE49-F238E27FC236}">
                <a16:creationId xmlns:a16="http://schemas.microsoft.com/office/drawing/2014/main" id="{D802BAD4-7989-4394-9616-39A63AC1FBE0}"/>
              </a:ext>
            </a:extLst>
          </p:cNvPr>
          <p:cNvSpPr txBox="1"/>
          <p:nvPr/>
        </p:nvSpPr>
        <p:spPr>
          <a:xfrm>
            <a:off x="5360391" y="3670985"/>
            <a:ext cx="5087391" cy="1287212"/>
          </a:xfrm>
          <a:prstGeom prst="rect">
            <a:avLst/>
          </a:prstGeom>
          <a:solidFill>
            <a:schemeClr val="accent4"/>
          </a:solidFill>
        </p:spPr>
        <p:txBody>
          <a:bodyPr wrap="square" rtlCol="0">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BrowserRouter</a:t>
            </a:r>
            <a:r>
              <a:rPr kumimoji="1" lang="ja-JP" altLang="en-US" sz="1600" dirty="0">
                <a:solidFill>
                  <a:schemeClr val="bg1"/>
                </a:solidFill>
                <a:latin typeface="Meiryo UI" panose="020B0604030504040204" pitchFamily="50" charset="-128"/>
                <a:ea typeface="Meiryo UI" panose="020B0604030504040204" pitchFamily="50" charset="-128"/>
              </a:rPr>
              <a:t>コンポで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を有効化します。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Switch</a:t>
            </a:r>
            <a:r>
              <a:rPr kumimoji="1" lang="ja-JP" altLang="en-US" sz="1600" dirty="0">
                <a:solidFill>
                  <a:schemeClr val="bg1"/>
                </a:solidFill>
                <a:latin typeface="Meiryo UI" panose="020B0604030504040204" pitchFamily="50" charset="-128"/>
                <a:ea typeface="Meiryo UI" panose="020B0604030504040204" pitchFamily="50" charset="-128"/>
              </a:rPr>
              <a:t>コンポと</a:t>
            </a:r>
            <a:r>
              <a:rPr kumimoji="1" lang="en-US" altLang="ja-JP" sz="1600" dirty="0">
                <a:solidFill>
                  <a:schemeClr val="bg1"/>
                </a:solidFill>
                <a:latin typeface="Meiryo UI" panose="020B0604030504040204" pitchFamily="50" charset="-128"/>
                <a:ea typeface="Meiryo UI" panose="020B0604030504040204" pitchFamily="50" charset="-128"/>
              </a:rPr>
              <a:t>Route</a:t>
            </a:r>
            <a:r>
              <a:rPr kumimoji="1" lang="ja-JP" altLang="en-US" sz="1600" dirty="0">
                <a:solidFill>
                  <a:schemeClr val="bg1"/>
                </a:solidFill>
                <a:latin typeface="Meiryo UI" panose="020B0604030504040204" pitchFamily="50" charset="-128"/>
                <a:ea typeface="Meiryo UI" panose="020B0604030504040204" pitchFamily="50" charset="-128"/>
              </a:rPr>
              <a:t>コンポでルーティングを定義します。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デフォルトで部分一致のため、</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exact</a:t>
            </a:r>
            <a:r>
              <a:rPr kumimoji="1" lang="ja-JP" altLang="en-US" sz="1600" dirty="0">
                <a:solidFill>
                  <a:schemeClr val="bg1"/>
                </a:solidFill>
                <a:latin typeface="Meiryo UI" panose="020B0604030504040204" pitchFamily="50" charset="-128"/>
                <a:ea typeface="Meiryo UI" panose="020B0604030504040204" pitchFamily="50" charset="-128"/>
              </a:rPr>
              <a:t>プロパティで完全一致に変更しています。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696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a:t>
            </a:r>
            <a:r>
              <a:rPr kumimoji="1" lang="en-US" altLang="ja-JP" sz="2800" b="1" dirty="0">
                <a:latin typeface="Meiryo UI" panose="020B0604030504040204" pitchFamily="50" charset="-128"/>
                <a:ea typeface="Meiryo UI" panose="020B0604030504040204" pitchFamily="50" charset="-128"/>
              </a:rPr>
              <a:t>Welcome</a:t>
            </a:r>
            <a:r>
              <a:rPr kumimoji="1" lang="ja-JP" altLang="en-US" sz="2800" b="1" dirty="0">
                <a:latin typeface="Meiryo UI" panose="020B0604030504040204" pitchFamily="50" charset="-128"/>
                <a:ea typeface="Meiryo UI" panose="020B0604030504040204" pitchFamily="50" charset="-128"/>
              </a:rPr>
              <a:t>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Welcome.tsx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160529" y="3140655"/>
            <a:ext cx="4320704"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マークアップのボタンやリンク等で遷移させたい場合は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Link</a:t>
            </a:r>
            <a:r>
              <a:rPr kumimoji="1" lang="ja-JP" altLang="en-US" sz="1600" dirty="0">
                <a:solidFill>
                  <a:schemeClr val="bg1"/>
                </a:solidFill>
                <a:latin typeface="Meiryo UI" panose="020B0604030504040204" pitchFamily="50" charset="-128"/>
                <a:ea typeface="Meiryo UI" panose="020B0604030504040204" pitchFamily="50" charset="-128"/>
              </a:rPr>
              <a:t>コンポを使用してページ遷移を実装します。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a:xfrm>
            <a:off x="8552234" y="6436916"/>
            <a:ext cx="2743200" cy="365125"/>
          </a:xfrm>
        </p:spPr>
        <p:txBody>
          <a:bodyPr/>
          <a:lstStyle/>
          <a:p>
            <a:fld id="{A783C381-2822-4F05-8A88-66F73725CF2D}" type="slidenum">
              <a:rPr kumimoji="1" lang="ja-JP" altLang="en-US" smtClean="0"/>
              <a:t>65</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5" y="1871077"/>
            <a:ext cx="4416360"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'./Welcome.css';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Welcome: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Welcome_title</a:t>
            </a:r>
            <a:r>
              <a:rPr lang="en-US" altLang="ja-JP" sz="900" b="0" dirty="0">
                <a:solidFill>
                  <a:schemeClr val="bg1">
                    <a:lumMod val="65000"/>
                  </a:schemeClr>
                </a:solidFill>
                <a:effectLst/>
                <a:latin typeface="Consolas" panose="020B0609020204030204" pitchFamily="49" charset="0"/>
              </a:rPr>
              <a:t>"&gt;Welcome&lt;/h1&gt;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Welcome_buttonGroup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"/signup"</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428226"/>
                </a:solidFill>
                <a:effectLst/>
                <a:latin typeface="Consolas" panose="020B0609020204030204" pitchFamily="49" charset="0"/>
              </a:rPr>
              <a:t>Welcome_button</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登録する</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30098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9426104" cy="1107996"/>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ルーティングの設定（ユーザ登録ページ、ログインページ）</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r>
              <a:rPr kumimoji="1" lang="ja-JP" altLang="en-US" sz="2800" b="1" dirty="0">
                <a:latin typeface="Meiryo UI" panose="020B0604030504040204" pitchFamily="50" charset="-128"/>
                <a:ea typeface="Meiryo UI" panose="020B0604030504040204" pitchFamily="50" charset="-128"/>
              </a:rPr>
              <a:t>　　　　　　　　　　　　　　　</a:t>
            </a:r>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66</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457198"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signup</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0" name="テキスト ボックス 19">
            <a:extLst>
              <a:ext uri="{FF2B5EF4-FFF2-40B4-BE49-F238E27FC236}">
                <a16:creationId xmlns:a16="http://schemas.microsoft.com/office/drawing/2014/main" id="{AC5E6356-70C8-42BC-B5D8-C6BB86434BE3}"/>
              </a:ext>
            </a:extLst>
          </p:cNvPr>
          <p:cNvSpPr txBox="1"/>
          <p:nvPr/>
        </p:nvSpPr>
        <p:spPr>
          <a:xfrm>
            <a:off x="6096000" y="1442103"/>
            <a:ext cx="5116755"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history</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useHistory</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FormEventHandler</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HTMLFormElement</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event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event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preventDefault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history</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push</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'/board'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login</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1448548" y="5970274"/>
            <a:ext cx="4647452"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イベントハンドリング等、プログラムで遷移させたい場合は</a:t>
            </a:r>
            <a:r>
              <a:rPr kumimoji="1" lang="en-US" altLang="ja-JP" sz="1600" dirty="0">
                <a:solidFill>
                  <a:schemeClr val="bg1"/>
                </a:solidFill>
                <a:latin typeface="Meiryo UI" panose="020B0604030504040204" pitchFamily="50" charset="-128"/>
                <a:ea typeface="Meiryo UI" panose="020B0604030504040204" pitchFamily="50" charset="-128"/>
              </a:rPr>
              <a:t>history</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フックを使用してページ遷移を実装します。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755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ルーティングの設定（ナビゲーションヘッダ）</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77FF993-A5B9-4439-98A6-FF510F91B080}"/>
              </a:ext>
            </a:extLst>
          </p:cNvPr>
          <p:cNvSpPr txBox="1"/>
          <p:nvPr/>
        </p:nvSpPr>
        <p:spPr>
          <a:xfrm>
            <a:off x="5697166" y="2576321"/>
            <a:ext cx="4647452"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ログアウト時はページを読み込み直して</a:t>
            </a:r>
            <a:r>
              <a:rPr kumimoji="1" lang="en-US" altLang="ja-JP" sz="1600" dirty="0">
                <a:solidFill>
                  <a:schemeClr val="bg1"/>
                </a:solidFill>
                <a:latin typeface="Meiryo UI" panose="020B0604030504040204" pitchFamily="50" charset="-128"/>
                <a:ea typeface="Meiryo UI" panose="020B0604030504040204" pitchFamily="50" charset="-128"/>
              </a:rPr>
              <a:t>React</a:t>
            </a:r>
            <a:r>
              <a:rPr kumimoji="1" lang="ja-JP" altLang="en-US" sz="1600" dirty="0">
                <a:solidFill>
                  <a:schemeClr val="bg1"/>
                </a:solidFill>
                <a:latin typeface="Meiryo UI" panose="020B0604030504040204" pitchFamily="50" charset="-128"/>
                <a:ea typeface="Meiryo UI" panose="020B0604030504040204" pitchFamily="50" charset="-128"/>
              </a:rPr>
              <a:t>の状態を安全に破棄したいので、</a:t>
            </a:r>
            <a:r>
              <a:rPr kumimoji="1" lang="en-US" altLang="ja-JP" sz="1600" dirty="0" err="1">
                <a:solidFill>
                  <a:schemeClr val="bg1"/>
                </a:solidFill>
                <a:latin typeface="Meiryo UI" panose="020B0604030504040204" pitchFamily="50" charset="-128"/>
                <a:ea typeface="Meiryo UI" panose="020B0604030504040204" pitchFamily="50" charset="-128"/>
              </a:rPr>
              <a:t>ReactRouter</a:t>
            </a:r>
            <a:r>
              <a:rPr kumimoji="1" lang="ja-JP" altLang="en-US" sz="1600" dirty="0">
                <a:solidFill>
                  <a:schemeClr val="bg1"/>
                </a:solidFill>
                <a:latin typeface="Meiryo UI" panose="020B0604030504040204" pitchFamily="50" charset="-128"/>
                <a:ea typeface="Meiryo UI" panose="020B0604030504040204" pitchFamily="50" charset="-128"/>
              </a:rPr>
              <a:t>ではなく</a:t>
            </a:r>
            <a:r>
              <a:rPr kumimoji="1" lang="en-US" altLang="ja-JP" sz="1600" dirty="0" err="1">
                <a:solidFill>
                  <a:schemeClr val="bg1"/>
                </a:solidFill>
                <a:latin typeface="Meiryo UI" panose="020B0604030504040204" pitchFamily="50" charset="-128"/>
                <a:ea typeface="Meiryo UI" panose="020B0604030504040204" pitchFamily="50" charset="-128"/>
              </a:rPr>
              <a:t>windows.location.href</a:t>
            </a:r>
            <a:r>
              <a:rPr kumimoji="1" lang="ja-JP" altLang="en-US" sz="1600" dirty="0">
                <a:solidFill>
                  <a:schemeClr val="bg1"/>
                </a:solidFill>
                <a:latin typeface="Meiryo UI" panose="020B0604030504040204" pitchFamily="50" charset="-128"/>
                <a:ea typeface="Meiryo UI" panose="020B0604030504040204" pitchFamily="50" charset="-128"/>
              </a:rPr>
              <a:t>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78041223-AD92-4221-9133-E94A33412EB3}"/>
              </a:ext>
            </a:extLst>
          </p:cNvPr>
          <p:cNvSpPr>
            <a:spLocks noGrp="1"/>
          </p:cNvSpPr>
          <p:nvPr>
            <p:ph type="sldNum" sz="quarter" idx="12"/>
          </p:nvPr>
        </p:nvSpPr>
        <p:spPr/>
        <p:txBody>
          <a:bodyPr/>
          <a:lstStyle/>
          <a:p>
            <a:fld id="{A783C381-2822-4F05-8A88-66F73725CF2D}" type="slidenum">
              <a:rPr kumimoji="1" lang="ja-JP" altLang="en-US" smtClean="0"/>
              <a:t>67</a:t>
            </a:fld>
            <a:endParaRPr kumimoji="1" lang="ja-JP" altLang="en-US"/>
          </a:p>
        </p:txBody>
      </p:sp>
      <p:sp>
        <p:nvSpPr>
          <p:cNvPr id="5" name="テキスト ボックス 4">
            <a:extLst>
              <a:ext uri="{FF2B5EF4-FFF2-40B4-BE49-F238E27FC236}">
                <a16:creationId xmlns:a16="http://schemas.microsoft.com/office/drawing/2014/main" id="{DF07D656-721F-4472-9836-9E1EB4D0DDD2}"/>
              </a:ext>
            </a:extLst>
          </p:cNvPr>
          <p:cNvSpPr txBox="1"/>
          <p:nvPr/>
        </p:nvSpPr>
        <p:spPr>
          <a:xfrm>
            <a:off x="535014" y="1840937"/>
            <a:ext cx="4776287"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Link</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'react-router-</a:t>
            </a:r>
            <a:r>
              <a:rPr lang="en-US" altLang="ja-JP" sz="900" b="0" dirty="0" err="1">
                <a:solidFill>
                  <a:srgbClr val="428226"/>
                </a:solidFill>
                <a:effectLst/>
                <a:latin typeface="Consolas" panose="020B0609020204030204" pitchFamily="49" charset="0"/>
              </a:rPr>
              <a:t>dom</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window</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location</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href</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r>
              <a:rPr lang="ja-JP" altLang="en-US" sz="900" b="0" dirty="0">
                <a:solidFill>
                  <a:schemeClr val="bg1">
                    <a:lumMod val="65000"/>
                  </a:schemeClr>
                </a:solidFill>
                <a:effectLst/>
                <a:latin typeface="Consolas" panose="020B0609020204030204" pitchFamily="49" charset="0"/>
              </a:rPr>
              <a:t>テストユーザさん</a:t>
            </a:r>
            <a:r>
              <a:rPr lang="en-US" altLang="ja-JP" sz="900" b="0" dirty="0">
                <a:solidFill>
                  <a:schemeClr val="bg1">
                    <a:lumMod val="65000"/>
                  </a:schemeClr>
                </a:solidFill>
                <a:effectLst/>
                <a:latin typeface="Consolas" panose="020B0609020204030204" pitchFamily="49" charset="0"/>
              </a:rPr>
              <a:t>&lt;/li&gt;</a:t>
            </a: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&lt;/li&gt;</a:t>
            </a: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93253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全てのページに遷移してみましょう。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URL</a:t>
            </a:r>
            <a:r>
              <a:rPr kumimoji="1" lang="ja-JP" altLang="en-US" sz="2800" b="1" dirty="0">
                <a:latin typeface="Meiryo UI" panose="020B0604030504040204" pitchFamily="50" charset="-128"/>
                <a:ea typeface="Meiryo UI" panose="020B0604030504040204" pitchFamily="50" charset="-128"/>
              </a:rPr>
              <a:t>ルーティングの設定（動作確認）</a:t>
            </a:r>
          </a:p>
        </p:txBody>
      </p:sp>
      <p:pic>
        <p:nvPicPr>
          <p:cNvPr id="6146" name="Picture 2" descr="welcome">
            <a:extLst>
              <a:ext uri="{FF2B5EF4-FFF2-40B4-BE49-F238E27FC236}">
                <a16:creationId xmlns:a16="http://schemas.microsoft.com/office/drawing/2014/main" id="{CD5DA9BD-B88A-4EAB-8FD6-CE367F38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02" y="3453269"/>
            <a:ext cx="2943616"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ignup">
            <a:extLst>
              <a:ext uri="{FF2B5EF4-FFF2-40B4-BE49-F238E27FC236}">
                <a16:creationId xmlns:a16="http://schemas.microsoft.com/office/drawing/2014/main" id="{3C4F5DF7-9803-4F9E-A537-56C646076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728" y="2210780"/>
            <a:ext cx="2913823" cy="1536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signup">
            <a:extLst>
              <a:ext uri="{FF2B5EF4-FFF2-40B4-BE49-F238E27FC236}">
                <a16:creationId xmlns:a16="http://schemas.microsoft.com/office/drawing/2014/main" id="{AF8562B9-2180-4C37-BB62-33AB4E1FE3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803" y="4763651"/>
            <a:ext cx="2945675" cy="1544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mock">
            <a:extLst>
              <a:ext uri="{FF2B5EF4-FFF2-40B4-BE49-F238E27FC236}">
                <a16:creationId xmlns:a16="http://schemas.microsoft.com/office/drawing/2014/main" id="{58CF2E3D-EEC5-4F7A-91DD-C4DF7EA1E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0042" y="3396358"/>
            <a:ext cx="2913823" cy="1593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EC26B73F-20A8-4D75-B893-AC345EA27886}"/>
              </a:ext>
            </a:extLst>
          </p:cNvPr>
          <p:cNvSpPr/>
          <p:nvPr/>
        </p:nvSpPr>
        <p:spPr>
          <a:xfrm rot="19185033">
            <a:off x="3921575" y="2896820"/>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132BF76C-DAE5-40C0-A2AB-0297CC96CC59}"/>
              </a:ext>
            </a:extLst>
          </p:cNvPr>
          <p:cNvSpPr/>
          <p:nvPr/>
        </p:nvSpPr>
        <p:spPr>
          <a:xfrm rot="2261048">
            <a:off x="3872419" y="479478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8593ACC7-03AC-4E97-9D92-F1C62144083A}"/>
              </a:ext>
            </a:extLst>
          </p:cNvPr>
          <p:cNvSpPr/>
          <p:nvPr/>
        </p:nvSpPr>
        <p:spPr>
          <a:xfrm rot="19646368">
            <a:off x="7970487" y="4869455"/>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49956A43-EB79-44E7-A8F4-F6E4C3F58A25}"/>
              </a:ext>
            </a:extLst>
          </p:cNvPr>
          <p:cNvSpPr/>
          <p:nvPr/>
        </p:nvSpPr>
        <p:spPr>
          <a:xfrm rot="8279214">
            <a:off x="3883605" y="350660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FE4C2E10-DD24-4CEB-934B-FE8392553538}"/>
              </a:ext>
            </a:extLst>
          </p:cNvPr>
          <p:cNvSpPr>
            <a:spLocks noGrp="1"/>
          </p:cNvSpPr>
          <p:nvPr>
            <p:ph type="sldNum" sz="quarter" idx="12"/>
          </p:nvPr>
        </p:nvSpPr>
        <p:spPr/>
        <p:txBody>
          <a:bodyPr/>
          <a:lstStyle/>
          <a:p>
            <a:fld id="{A783C381-2822-4F05-8A88-66F73725CF2D}" type="slidenum">
              <a:rPr kumimoji="1" lang="ja-JP" altLang="en-US" smtClean="0"/>
              <a:t>68</a:t>
            </a:fld>
            <a:endParaRPr kumimoji="1" lang="ja-JP" altLang="en-US"/>
          </a:p>
        </p:txBody>
      </p:sp>
    </p:spTree>
    <p:extLst>
      <p:ext uri="{BB962C8B-B14F-4D97-AF65-F5344CB8AC3E}">
        <p14:creationId xmlns:p14="http://schemas.microsoft.com/office/powerpoint/2010/main" val="184321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69</a:t>
            </a:fld>
            <a:endParaRPr kumimoji="1" lang="ja-JP" altLang="en-US"/>
          </a:p>
        </p:txBody>
      </p:sp>
      <p:sp>
        <p:nvSpPr>
          <p:cNvPr id="5" name="テキスト ボックス 4">
            <a:extLst>
              <a:ext uri="{FF2B5EF4-FFF2-40B4-BE49-F238E27FC236}">
                <a16:creationId xmlns:a16="http://schemas.microsoft.com/office/drawing/2014/main" id="{8B7AA6A6-B577-44D5-90C3-8CCF2549CF0B}"/>
              </a:ext>
            </a:extLst>
          </p:cNvPr>
          <p:cNvSpPr txBox="1"/>
          <p:nvPr/>
        </p:nvSpPr>
        <p:spPr>
          <a:xfrm>
            <a:off x="-59821" y="874362"/>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株式会社</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2</a:t>
            </a:r>
            <a:r>
              <a:rPr lang="ja-JP" altLang="en-US" sz="4400" b="1" dirty="0">
                <a:solidFill>
                  <a:schemeClr val="bg1"/>
                </a:solidFill>
                <a:latin typeface="Meiryo UI" panose="020B0604030504040204" pitchFamily="50" charset="-128"/>
                <a:ea typeface="Meiryo UI" panose="020B0604030504040204" pitchFamily="50" charset="-128"/>
              </a:rPr>
              <a:t>位</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accent5"/>
                </a:solidFill>
                <a:latin typeface="Meiryo UI" panose="020B0604030504040204" pitchFamily="50" charset="-128"/>
                <a:ea typeface="Meiryo UI" panose="020B0604030504040204" pitchFamily="50" charset="-128"/>
              </a:rPr>
              <a:t>2019</a:t>
            </a:r>
            <a:r>
              <a:rPr lang="ja-JP" altLang="en-US" sz="4400" b="1" dirty="0">
                <a:solidFill>
                  <a:schemeClr val="accent5"/>
                </a:solidFill>
                <a:latin typeface="Meiryo UI" panose="020B0604030504040204" pitchFamily="50" charset="-128"/>
                <a:ea typeface="Meiryo UI" panose="020B0604030504040204" pitchFamily="50" charset="-128"/>
              </a:rPr>
              <a:t>年</a:t>
            </a:r>
            <a:r>
              <a:rPr lang="en-US" altLang="ja-JP" sz="4400" b="1" dirty="0" err="1">
                <a:solidFill>
                  <a:schemeClr val="accent5"/>
                </a:solidFill>
                <a:latin typeface="Meiryo UI" panose="020B0604030504040204" pitchFamily="50" charset="-128"/>
                <a:ea typeface="Meiryo UI" panose="020B0604030504040204" pitchFamily="50" charset="-128"/>
              </a:rPr>
              <a:t>Qiita</a:t>
            </a:r>
            <a:r>
              <a:rPr lang="ja-JP" altLang="en-US" sz="4400" b="1" dirty="0">
                <a:solidFill>
                  <a:schemeClr val="accent5"/>
                </a:solidFill>
                <a:latin typeface="Meiryo UI" panose="020B0604030504040204" pitchFamily="50" charset="-128"/>
                <a:ea typeface="Meiryo UI" panose="020B0604030504040204" pitchFamily="50" charset="-128"/>
              </a:rPr>
              <a:t>の組織別いいね数ランキング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https://qiita.com/t_nakayama0714/items/68123821a29fe29e1605</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1</a:t>
            </a:r>
            <a:r>
              <a:rPr lang="ja-JP" altLang="en-US" sz="2000" b="1" dirty="0">
                <a:solidFill>
                  <a:schemeClr val="accent5"/>
                </a:solidFill>
                <a:latin typeface="Meiryo UI" panose="020B0604030504040204" pitchFamily="50" charset="-128"/>
                <a:ea typeface="Meiryo UI" panose="020B0604030504040204" pitchFamily="50" charset="-128"/>
              </a:rPr>
              <a:t>位　メルカリ</a:t>
            </a:r>
            <a:endParaRPr lang="en-US" altLang="ja-JP" sz="2000" b="1" dirty="0">
              <a:solidFill>
                <a:schemeClr val="accent5"/>
              </a:solidFill>
              <a:latin typeface="Meiryo UI" panose="020B0604030504040204" pitchFamily="50" charset="-128"/>
              <a:ea typeface="Meiryo UI" panose="020B0604030504040204" pitchFamily="50" charset="-128"/>
            </a:endParaRPr>
          </a:p>
          <a:p>
            <a:pPr algn="ctr"/>
            <a:r>
              <a:rPr lang="en-US" altLang="ja-JP" sz="2000" b="1" dirty="0">
                <a:solidFill>
                  <a:schemeClr val="accent5"/>
                </a:solidFill>
                <a:latin typeface="Meiryo UI" panose="020B0604030504040204" pitchFamily="50" charset="-128"/>
                <a:ea typeface="Meiryo UI" panose="020B0604030504040204" pitchFamily="50" charset="-128"/>
              </a:rPr>
              <a:t>2</a:t>
            </a:r>
            <a:r>
              <a:rPr lang="ja-JP" altLang="en-US" sz="2000" b="1" dirty="0">
                <a:solidFill>
                  <a:schemeClr val="accent5"/>
                </a:solidFill>
                <a:latin typeface="Meiryo UI" panose="020B0604030504040204" pitchFamily="50" charset="-128"/>
                <a:ea typeface="Meiryo UI" panose="020B0604030504040204" pitchFamily="50" charset="-128"/>
              </a:rPr>
              <a:t>位  </a:t>
            </a:r>
            <a:r>
              <a:rPr lang="en-US" altLang="ja-JP" sz="2000" b="1" dirty="0">
                <a:solidFill>
                  <a:schemeClr val="accent5"/>
                </a:solidFill>
                <a:latin typeface="Meiryo UI" panose="020B0604030504040204" pitchFamily="50" charset="-128"/>
                <a:ea typeface="Meiryo UI" panose="020B0604030504040204" pitchFamily="50" charset="-128"/>
              </a:rPr>
              <a:t>TIS</a:t>
            </a:r>
          </a:p>
          <a:p>
            <a:pPr algn="ctr"/>
            <a:r>
              <a:rPr lang="ja-JP" altLang="en-US" sz="2000" b="1" dirty="0">
                <a:solidFill>
                  <a:schemeClr val="accent5"/>
                </a:solidFill>
                <a:latin typeface="Meiryo UI" panose="020B0604030504040204" pitchFamily="50" charset="-128"/>
                <a:ea typeface="Meiryo UI" panose="020B0604030504040204" pitchFamily="50" charset="-128"/>
              </a:rPr>
              <a:t> </a:t>
            </a:r>
            <a:r>
              <a:rPr lang="en-US" altLang="ja-JP" sz="2000" b="1" dirty="0">
                <a:solidFill>
                  <a:schemeClr val="accent5"/>
                </a:solidFill>
                <a:latin typeface="Meiryo UI" panose="020B0604030504040204" pitchFamily="50" charset="-128"/>
                <a:ea typeface="Meiryo UI" panose="020B0604030504040204" pitchFamily="50" charset="-128"/>
              </a:rPr>
              <a:t>3</a:t>
            </a:r>
            <a:r>
              <a:rPr lang="ja-JP" altLang="en-US" sz="2000" b="1" dirty="0">
                <a:solidFill>
                  <a:schemeClr val="accent5"/>
                </a:solidFill>
                <a:latin typeface="Meiryo UI" panose="020B0604030504040204" pitchFamily="50" charset="-128"/>
                <a:ea typeface="Meiryo UI" panose="020B0604030504040204" pitchFamily="50" charset="-128"/>
              </a:rPr>
              <a:t>位　ゆめみ</a:t>
            </a:r>
            <a:endParaRPr lang="en-US" altLang="ja-JP" sz="2000" b="1" dirty="0">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2930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4400" b="1" dirty="0">
                <a:solidFill>
                  <a:schemeClr val="bg1"/>
                </a:solidFill>
                <a:latin typeface="Meiryo UI" panose="020B0604030504040204" pitchFamily="50" charset="-128"/>
                <a:ea typeface="Meiryo UI" panose="020B0604030504040204" pitchFamily="50" charset="-128"/>
              </a:rPr>
              <a:t>React</a:t>
            </a:r>
            <a:r>
              <a:rPr lang="ja-JP" altLang="en-US" sz="4400" b="1" dirty="0">
                <a:solidFill>
                  <a:schemeClr val="bg1"/>
                </a:solidFill>
                <a:latin typeface="Meiryo UI" panose="020B0604030504040204" pitchFamily="50" charset="-128"/>
                <a:ea typeface="Meiryo UI" panose="020B0604030504040204" pitchFamily="50" charset="-128"/>
              </a:rPr>
              <a:t>を使った</a:t>
            </a:r>
            <a:r>
              <a:rPr lang="en-US" altLang="ja-JP" sz="4400" b="1" dirty="0">
                <a:solidFill>
                  <a:schemeClr val="bg1"/>
                </a:solidFill>
                <a:latin typeface="Meiryo UI" panose="020B0604030504040204" pitchFamily="50" charset="-128"/>
                <a:ea typeface="Meiryo UI" panose="020B0604030504040204" pitchFamily="50" charset="-128"/>
              </a:rPr>
              <a:t>SPA</a:t>
            </a:r>
            <a:r>
              <a:rPr lang="ja-JP" altLang="en-US" sz="4400" b="1" dirty="0">
                <a:solidFill>
                  <a:schemeClr val="bg1"/>
                </a:solidFill>
                <a:latin typeface="Meiryo UI" panose="020B0604030504040204" pitchFamily="50" charset="-128"/>
                <a:ea typeface="Meiryo UI" panose="020B0604030504040204" pitchFamily="50" charset="-128"/>
              </a:rPr>
              <a:t>の作り方を学ぶハンズオン</a:t>
            </a:r>
          </a:p>
        </p:txBody>
      </p:sp>
      <p:sp>
        <p:nvSpPr>
          <p:cNvPr id="3" name="スライド番号プレースホルダー 2">
            <a:extLst>
              <a:ext uri="{FF2B5EF4-FFF2-40B4-BE49-F238E27FC236}">
                <a16:creationId xmlns:a16="http://schemas.microsoft.com/office/drawing/2014/main" id="{3FABA6F9-C82F-4DBD-AF35-71543AF24758}"/>
              </a:ext>
            </a:extLst>
          </p:cNvPr>
          <p:cNvSpPr>
            <a:spLocks noGrp="1"/>
          </p:cNvSpPr>
          <p:nvPr>
            <p:ph type="sldNum" sz="quarter" idx="12"/>
          </p:nvPr>
        </p:nvSpPr>
        <p:spPr/>
        <p:txBody>
          <a:bodyPr/>
          <a:lstStyle/>
          <a:p>
            <a:fld id="{A783C381-2822-4F05-8A88-66F73725CF2D}" type="slidenum">
              <a:rPr kumimoji="1" lang="ja-JP" altLang="en-US" smtClean="0"/>
              <a:t>7</a:t>
            </a:fld>
            <a:endParaRPr kumimoji="1" lang="ja-JP" altLang="en-US"/>
          </a:p>
        </p:txBody>
      </p:sp>
    </p:spTree>
    <p:extLst>
      <p:ext uri="{BB962C8B-B14F-4D97-AF65-F5344CB8AC3E}">
        <p14:creationId xmlns:p14="http://schemas.microsoft.com/office/powerpoint/2010/main" val="2968228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733971"/>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ユーザ情報のようにいろんなコンポから参照されるデータがある場合は？</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プロパティを使うと渡していくのが大変です。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の</a:t>
            </a:r>
            <a:r>
              <a:rPr kumimoji="1" lang="ja-JP" altLang="en-US" sz="2000" dirty="0">
                <a:highlight>
                  <a:srgbClr val="FFFF00"/>
                </a:highlight>
                <a:latin typeface="Meiryo UI" panose="020B0604030504040204" pitchFamily="50" charset="-128"/>
                <a:ea typeface="Meiryo UI" panose="020B0604030504040204" pitchFamily="50" charset="-128"/>
              </a:rPr>
              <a:t>コンテクスト</a:t>
            </a:r>
            <a:r>
              <a:rPr kumimoji="1" lang="ja-JP" altLang="en-US" sz="2000" dirty="0">
                <a:latin typeface="Meiryo UI" panose="020B0604030504040204" pitchFamily="50" charset="-128"/>
                <a:ea typeface="Meiryo UI" panose="020B0604030504040204" pitchFamily="50" charset="-128"/>
              </a:rPr>
              <a:t>と呼ばれる仕組みを使うと、</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プロパティを使わずに</a:t>
            </a:r>
            <a:r>
              <a:rPr kumimoji="1" lang="ja-JP" altLang="en-US" sz="2000" dirty="0">
                <a:highlight>
                  <a:srgbClr val="FFFF00"/>
                </a:highlight>
                <a:latin typeface="Meiryo UI" panose="020B0604030504040204" pitchFamily="50" charset="-128"/>
                <a:ea typeface="Meiryo UI" panose="020B0604030504040204" pitchFamily="50" charset="-128"/>
              </a:rPr>
              <a:t>コンポ間でデータを共有</a:t>
            </a:r>
            <a:r>
              <a:rPr kumimoji="1" lang="ja-JP" altLang="en-US" sz="2000" dirty="0">
                <a:latin typeface="Meiryo UI" panose="020B0604030504040204" pitchFamily="50" charset="-128"/>
                <a:ea typeface="Meiryo UI" panose="020B0604030504040204" pitchFamily="50" charset="-128"/>
              </a:rPr>
              <a:t>できます。</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コンテクスト</a:t>
            </a:r>
          </a:p>
        </p:txBody>
      </p:sp>
      <p:sp>
        <p:nvSpPr>
          <p:cNvPr id="5" name="テキスト ボックス 4">
            <a:extLst>
              <a:ext uri="{FF2B5EF4-FFF2-40B4-BE49-F238E27FC236}">
                <a16:creationId xmlns:a16="http://schemas.microsoft.com/office/drawing/2014/main" id="{F2B9C3AB-5B66-427A-A775-6235896B3D6E}"/>
              </a:ext>
            </a:extLst>
          </p:cNvPr>
          <p:cNvSpPr txBox="1"/>
          <p:nvPr/>
        </p:nvSpPr>
        <p:spPr>
          <a:xfrm>
            <a:off x="1221360" y="2698154"/>
            <a:ext cx="763471"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App</a:t>
            </a:r>
          </a:p>
        </p:txBody>
      </p:sp>
      <p:sp>
        <p:nvSpPr>
          <p:cNvPr id="11" name="テキスト ボックス 10">
            <a:extLst>
              <a:ext uri="{FF2B5EF4-FFF2-40B4-BE49-F238E27FC236}">
                <a16:creationId xmlns:a16="http://schemas.microsoft.com/office/drawing/2014/main" id="{60ABBF9C-1B72-4AB8-9983-8CEEE6E51463}"/>
              </a:ext>
            </a:extLst>
          </p:cNvPr>
          <p:cNvSpPr txBox="1"/>
          <p:nvPr/>
        </p:nvSpPr>
        <p:spPr>
          <a:xfrm>
            <a:off x="2864143" y="2353920"/>
            <a:ext cx="20845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NavigationHeader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E275DA42-26A7-4006-9079-77A4368ABE92}"/>
              </a:ext>
            </a:extLst>
          </p:cNvPr>
          <p:cNvSpPr txBox="1"/>
          <p:nvPr/>
        </p:nvSpPr>
        <p:spPr>
          <a:xfrm>
            <a:off x="3575343" y="2893599"/>
            <a:ext cx="1373315"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TodoBoard</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FC08FC1C-2CFC-4613-9DAB-388C0DFFB945}"/>
              </a:ext>
            </a:extLst>
          </p:cNvPr>
          <p:cNvSpPr txBox="1"/>
          <p:nvPr/>
        </p:nvSpPr>
        <p:spPr>
          <a:xfrm>
            <a:off x="5784604" y="2439208"/>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TodoForm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07968C05-92EB-4226-8EE8-402015873CF1}"/>
              </a:ext>
            </a:extLst>
          </p:cNvPr>
          <p:cNvSpPr txBox="1"/>
          <p:nvPr/>
        </p:nvSpPr>
        <p:spPr>
          <a:xfrm>
            <a:off x="5784603" y="2906464"/>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TodoFilter</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F7002607-92A8-4D9F-BC27-6037952452BB}"/>
              </a:ext>
            </a:extLst>
          </p:cNvPr>
          <p:cNvSpPr txBox="1"/>
          <p:nvPr/>
        </p:nvSpPr>
        <p:spPr>
          <a:xfrm>
            <a:off x="5784603" y="3372560"/>
            <a:ext cx="119163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TodoList</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0F54B803-4021-48EC-AB74-B12DE000122E}"/>
              </a:ext>
            </a:extLst>
          </p:cNvPr>
          <p:cNvSpPr txBox="1"/>
          <p:nvPr/>
        </p:nvSpPr>
        <p:spPr>
          <a:xfrm>
            <a:off x="7732346" y="3386064"/>
            <a:ext cx="1130299" cy="363882"/>
          </a:xfrm>
          <a:prstGeom prst="rect">
            <a:avLst/>
          </a:prstGeom>
          <a:solidFill>
            <a:schemeClr val="accent5"/>
          </a:solidFill>
        </p:spPr>
        <p:txBody>
          <a:bodyPr wrap="square" rtlCol="0" anchor="ctr" anchorCtr="1">
            <a:spAutoFit/>
          </a:bodyPr>
          <a:lstStyle/>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TodoItem</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23" name="矢印: 右 22">
            <a:extLst>
              <a:ext uri="{FF2B5EF4-FFF2-40B4-BE49-F238E27FC236}">
                <a16:creationId xmlns:a16="http://schemas.microsoft.com/office/drawing/2014/main" id="{87D9479B-5AD9-4E2C-BD87-337C0F740121}"/>
              </a:ext>
            </a:extLst>
          </p:cNvPr>
          <p:cNvSpPr/>
          <p:nvPr/>
        </p:nvSpPr>
        <p:spPr>
          <a:xfrm>
            <a:off x="2168128" y="2684649"/>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AAE26F0-E351-4B91-AED4-67D62FCB256B}"/>
              </a:ext>
            </a:extLst>
          </p:cNvPr>
          <p:cNvSpPr/>
          <p:nvPr/>
        </p:nvSpPr>
        <p:spPr>
          <a:xfrm>
            <a:off x="5126858" y="2866683"/>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03D47F44-CAD2-40C2-B975-A0729FD6AA57}"/>
              </a:ext>
            </a:extLst>
          </p:cNvPr>
          <p:cNvSpPr/>
          <p:nvPr/>
        </p:nvSpPr>
        <p:spPr>
          <a:xfrm>
            <a:off x="7114521" y="3359055"/>
            <a:ext cx="479546" cy="390891"/>
          </a:xfrm>
          <a:prstGeom prst="rightArrow">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36270BD1-01DC-473F-9BAB-255D9C51C0C6}"/>
              </a:ext>
            </a:extLst>
          </p:cNvPr>
          <p:cNvSpPr/>
          <p:nvPr/>
        </p:nvSpPr>
        <p:spPr>
          <a:xfrm rot="485701">
            <a:off x="1861537" y="3010489"/>
            <a:ext cx="1777825" cy="188158"/>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右 34">
            <a:extLst>
              <a:ext uri="{FF2B5EF4-FFF2-40B4-BE49-F238E27FC236}">
                <a16:creationId xmlns:a16="http://schemas.microsoft.com/office/drawing/2014/main" id="{38BF9F2F-6EB3-40B0-B3AE-2C278981D3C2}"/>
              </a:ext>
            </a:extLst>
          </p:cNvPr>
          <p:cNvSpPr/>
          <p:nvPr/>
        </p:nvSpPr>
        <p:spPr>
          <a:xfrm rot="1597538">
            <a:off x="4776278" y="3333344"/>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96746754-1F93-48D4-B11E-7859D961287E}"/>
              </a:ext>
            </a:extLst>
          </p:cNvPr>
          <p:cNvSpPr/>
          <p:nvPr/>
        </p:nvSpPr>
        <p:spPr>
          <a:xfrm>
            <a:off x="6791226" y="3663902"/>
            <a:ext cx="1126136" cy="223784"/>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B0C27535-F584-4A79-B8E9-BD79A80DA9D0}"/>
              </a:ext>
            </a:extLst>
          </p:cNvPr>
          <p:cNvSpPr>
            <a:spLocks noGrp="1"/>
          </p:cNvSpPr>
          <p:nvPr>
            <p:ph type="sldNum" sz="quarter" idx="12"/>
          </p:nvPr>
        </p:nvSpPr>
        <p:spPr/>
        <p:txBody>
          <a:bodyPr/>
          <a:lstStyle/>
          <a:p>
            <a:fld id="{A783C381-2822-4F05-8A88-66F73725CF2D}" type="slidenum">
              <a:rPr kumimoji="1" lang="ja-JP" altLang="en-US" smtClean="0"/>
              <a:t>70</a:t>
            </a:fld>
            <a:endParaRPr kumimoji="1" lang="ja-JP" altLang="en-US"/>
          </a:p>
        </p:txBody>
      </p:sp>
    </p:spTree>
    <p:extLst>
      <p:ext uri="{BB962C8B-B14F-4D97-AF65-F5344CB8AC3E}">
        <p14:creationId xmlns:p14="http://schemas.microsoft.com/office/powerpoint/2010/main" val="3427643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ユーザの認証に関する値</a:t>
            </a:r>
            <a:r>
              <a:rPr kumimoji="1" lang="ja-JP" altLang="en-US" sz="2000" dirty="0">
                <a:latin typeface="Meiryo UI" panose="020B0604030504040204" pitchFamily="50" charset="-128"/>
                <a:ea typeface="Meiryo UI" panose="020B0604030504040204" pitchFamily="50" charset="-128"/>
              </a:rPr>
              <a:t>をどのコンポからでも使用できるようにユーザコンテクストを作成します。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また、</a:t>
            </a:r>
            <a:r>
              <a:rPr kumimoji="1" lang="ja-JP" altLang="en-US" sz="2000" dirty="0">
                <a:highlight>
                  <a:srgbClr val="FFFF00"/>
                </a:highlight>
                <a:latin typeface="Meiryo UI" panose="020B0604030504040204" pitchFamily="50" charset="-128"/>
                <a:ea typeface="Meiryo UI" panose="020B0604030504040204" pitchFamily="50" charset="-128"/>
              </a:rPr>
              <a:t>ユーザの認証に関する処理</a:t>
            </a:r>
            <a:r>
              <a:rPr kumimoji="1" lang="ja-JP" altLang="en-US" sz="2000" dirty="0">
                <a:latin typeface="Meiryo UI" panose="020B0604030504040204" pitchFamily="50" charset="-128"/>
                <a:ea typeface="Meiryo UI" panose="020B0604030504040204" pitchFamily="50" charset="-128"/>
              </a:rPr>
              <a:t>を集約したいため、合わせてユーザコンテクストに実装します。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ユーザコンテクストの内容</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ユーザ名</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ログインしているか？</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ユーザ登録</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ログイン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 ログアウト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ユーザコンテクストの作成</a:t>
            </a: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71</a:t>
            </a:fld>
            <a:endParaRPr kumimoji="1" lang="ja-JP" altLang="en-US"/>
          </a:p>
        </p:txBody>
      </p:sp>
    </p:spTree>
    <p:extLst>
      <p:ext uri="{BB962C8B-B14F-4D97-AF65-F5344CB8AC3E}">
        <p14:creationId xmlns:p14="http://schemas.microsoft.com/office/powerpoint/2010/main" val="235437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3323602"/>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実装済みのファイルがありますのでペーストしましょう。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en-US" altLang="ja-JP" sz="2000" dirty="0" err="1">
                <a:highlight>
                  <a:srgbClr val="FFFF00"/>
                </a:highlight>
                <a:latin typeface="Meiryo UI" panose="020B0604030504040204" pitchFamily="50" charset="-128"/>
                <a:ea typeface="Meiryo UI" panose="020B0604030504040204" pitchFamily="50" charset="-128"/>
              </a:rPr>
              <a:t>restapi</a:t>
            </a:r>
            <a:r>
              <a:rPr kumimoji="1" lang="en-US" altLang="ja-JP" sz="2000" dirty="0">
                <a:highlight>
                  <a:srgbClr val="FFFF00"/>
                </a:highlight>
                <a:latin typeface="Meiryo UI" panose="020B0604030504040204" pitchFamily="50" charset="-128"/>
                <a:ea typeface="Meiryo UI" panose="020B0604030504040204" pitchFamily="50" charset="-128"/>
              </a:rPr>
              <a:t>-</a:t>
            </a:r>
            <a:r>
              <a:rPr kumimoji="1" lang="en-US" altLang="ja-JP" sz="2000" dirty="0" err="1">
                <a:highlight>
                  <a:srgbClr val="FFFF00"/>
                </a:highlight>
                <a:latin typeface="Meiryo UI" panose="020B0604030504040204" pitchFamily="50" charset="-128"/>
                <a:ea typeface="Meiryo UI" panose="020B0604030504040204" pitchFamily="50" charset="-128"/>
              </a:rPr>
              <a:t>handson</a:t>
            </a:r>
            <a:r>
              <a:rPr kumimoji="1" lang="en-US" altLang="ja-JP" sz="2000" dirty="0">
                <a:highlight>
                  <a:srgbClr val="FFFF00"/>
                </a:highlight>
                <a:latin typeface="Meiryo UI" panose="020B0604030504040204" pitchFamily="50" charset="-128"/>
                <a:ea typeface="Meiryo UI" panose="020B0604030504040204" pitchFamily="50" charset="-128"/>
              </a:rPr>
              <a:t>/support/</a:t>
            </a:r>
            <a:r>
              <a:rPr kumimoji="1" lang="ja-JP" altLang="en-US" sz="2000" dirty="0">
                <a:highlight>
                  <a:srgbClr val="FFFF00"/>
                </a:highlight>
                <a:latin typeface="Meiryo UI" panose="020B0604030504040204" pitchFamily="50" charset="-128"/>
                <a:ea typeface="Meiryo UI" panose="020B0604030504040204" pitchFamily="50" charset="-128"/>
              </a:rPr>
              <a:t>ユーザコンテクスト</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err="1">
                <a:latin typeface="Meiryo UI" panose="020B0604030504040204" pitchFamily="50" charset="-128"/>
                <a:ea typeface="Meiryo UI" panose="020B0604030504040204" pitchFamily="50" charset="-128"/>
              </a:rPr>
              <a:t>src</a:t>
            </a:r>
            <a:r>
              <a:rPr kumimoji="1" lang="ja-JP" altLang="en-US" sz="2000" dirty="0">
                <a:latin typeface="Meiryo UI" panose="020B0604030504040204" pitchFamily="50" charset="-128"/>
                <a:ea typeface="Meiryo UI" panose="020B0604030504040204" pitchFamily="50" charset="-128"/>
              </a:rPr>
              <a:t>ディレクトリにコピーします。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作業が終わったら全員でリーディングしましょう。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868FCA7B-2311-438F-A208-98CB6E22E11D}"/>
              </a:ext>
            </a:extLst>
          </p:cNvPr>
          <p:cNvSpPr>
            <a:spLocks noGrp="1"/>
          </p:cNvSpPr>
          <p:nvPr>
            <p:ph type="sldNum" sz="quarter" idx="12"/>
          </p:nvPr>
        </p:nvSpPr>
        <p:spPr/>
        <p:txBody>
          <a:bodyPr/>
          <a:lstStyle/>
          <a:p>
            <a:fld id="{A783C381-2822-4F05-8A88-66F73725CF2D}" type="slidenum">
              <a:rPr kumimoji="1" lang="ja-JP" altLang="en-US" smtClean="0"/>
              <a:t>72</a:t>
            </a:fld>
            <a:endParaRPr kumimoji="1" lang="ja-JP" altLang="en-US"/>
          </a:p>
        </p:txBody>
      </p:sp>
    </p:spTree>
    <p:extLst>
      <p:ext uri="{BB962C8B-B14F-4D97-AF65-F5344CB8AC3E}">
        <p14:creationId xmlns:p14="http://schemas.microsoft.com/office/powerpoint/2010/main" val="3548698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73</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'react'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BackendService</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'../backend/</a:t>
            </a:r>
            <a:r>
              <a:rPr lang="en-US" altLang="ja-JP" sz="900" b="0" dirty="0" err="1">
                <a:solidFill>
                  <a:srgbClr val="428226"/>
                </a:solidFill>
                <a:effectLst/>
                <a:latin typeface="Consolas" panose="020B0609020204030204" pitchFamily="49" charset="0"/>
              </a:rPr>
              <a:t>BackendService</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Tree>
    <p:extLst>
      <p:ext uri="{BB962C8B-B14F-4D97-AF65-F5344CB8AC3E}">
        <p14:creationId xmlns:p14="http://schemas.microsoft.com/office/powerpoint/2010/main" val="3831469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74</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class</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 }</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interface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 </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Promise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void</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isLoggedIn</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428226"/>
                </a:solidFill>
                <a:effectLst/>
                <a:latin typeface="Consolas" panose="020B0609020204030204" pitchFamily="49" charset="0"/>
              </a:rPr>
              <a:t>boolean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4" name="テキスト ボックス 13">
            <a:extLst>
              <a:ext uri="{FF2B5EF4-FFF2-40B4-BE49-F238E27FC236}">
                <a16:creationId xmlns:a16="http://schemas.microsoft.com/office/drawing/2014/main" id="{F810A8C5-D595-463F-9B9E-D6DB35B6FBA8}"/>
              </a:ext>
            </a:extLst>
          </p:cNvPr>
          <p:cNvSpPr txBox="1"/>
          <p:nvPr/>
        </p:nvSpPr>
        <p:spPr>
          <a:xfrm>
            <a:off x="6675015" y="2031923"/>
            <a:ext cx="480362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ユーザコンテクストのインタフェースを定義します。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ユーザ登録時の重複エラー、ログイン時の認証失敗エラーの際に返すクラスも定義します。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7262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75</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createContext</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&gt;({} </a:t>
            </a:r>
            <a:r>
              <a:rPr lang="en-US" altLang="ja-JP" sz="900" b="0" dirty="0">
                <a:solidFill>
                  <a:srgbClr val="B052A1"/>
                </a:solidFill>
                <a:effectLst/>
                <a:latin typeface="Consolas" panose="020B0609020204030204" pitchFamily="49" charset="0"/>
              </a:rPr>
              <a:t>as</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useContext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setUserName</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&lt;string&gt;('');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signup: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dirty="0">
                <a:solidFill>
                  <a:schemeClr val="bg1">
                    <a:lumMod val="65000"/>
                  </a:schemeClr>
                </a:solidFill>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login: async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password) =&gt; {</a:t>
            </a:r>
            <a:r>
              <a:rPr lang="ja-JP" altLang="en-US" sz="900" b="0" dirty="0">
                <a:solidFill>
                  <a:schemeClr val="bg1">
                    <a:lumMod val="65000"/>
                  </a:schemeClr>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logout: async () =&gt; {</a:t>
            </a:r>
            <a:r>
              <a:rPr lang="ja-JP" altLang="en-US" sz="900" dirty="0">
                <a:solidFill>
                  <a:schemeClr val="bg1">
                    <a:lumMod val="65000"/>
                  </a:schemeClr>
                </a:solidFill>
                <a:latin typeface="Consolas" panose="020B0609020204030204" pitchFamily="49" charset="0"/>
              </a:rPr>
              <a:t> ・・・ </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value={</a:t>
            </a:r>
            <a:r>
              <a:rPr lang="en-US" altLang="ja-JP" sz="900" b="0" dirty="0" err="1">
                <a:solidFill>
                  <a:schemeClr val="bg1">
                    <a:lumMod val="65000"/>
                  </a:schemeClr>
                </a:solidFill>
                <a:effectLst/>
                <a:latin typeface="Consolas" panose="020B0609020204030204" pitchFamily="49" charset="0"/>
              </a:rPr>
              <a:t>contextValue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{children}</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24" name="テキスト ボックス 23">
            <a:extLst>
              <a:ext uri="{FF2B5EF4-FFF2-40B4-BE49-F238E27FC236}">
                <a16:creationId xmlns:a16="http://schemas.microsoft.com/office/drawing/2014/main" id="{AF965A2C-BCB8-482A-B204-B797E509DB39}"/>
              </a:ext>
            </a:extLst>
          </p:cNvPr>
          <p:cNvSpPr txBox="1"/>
          <p:nvPr/>
        </p:nvSpPr>
        <p:spPr>
          <a:xfrm>
            <a:off x="6675013" y="3065118"/>
            <a:ext cx="273163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D79A2A9-6F27-4FA7-A79C-C3730358476B}"/>
              </a:ext>
            </a:extLst>
          </p:cNvPr>
          <p:cNvSpPr txBox="1"/>
          <p:nvPr/>
        </p:nvSpPr>
        <p:spPr>
          <a:xfrm>
            <a:off x="6675012" y="3482760"/>
            <a:ext cx="4972241"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各コンポでユーザコンテクストを使うためのフックを作成します。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40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76</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6352164"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 } from '../backend/</a:t>
            </a:r>
            <a:r>
              <a:rPr lang="en-US" altLang="ja-JP" sz="900" b="0" dirty="0" err="1">
                <a:solidFill>
                  <a:schemeClr val="bg1">
                    <a:lumMod val="65000"/>
                  </a:schemeClr>
                </a:solidFill>
                <a:effectLst/>
                <a:latin typeface="Consolas" panose="020B0609020204030204" pitchFamily="49" charset="0"/>
              </a:rPr>
              <a:t>BackendService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class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interface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signup: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AccountConflictError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login: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 password: string) =&gt; Promise&lt;void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logout: () =&gt; Promise&lt;void&gt;,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userName</a:t>
            </a:r>
            <a:r>
              <a:rPr lang="en-US" altLang="ja-JP" sz="900" b="0" dirty="0">
                <a:solidFill>
                  <a:schemeClr val="bg1">
                    <a:lumMod val="65000"/>
                  </a:schemeClr>
                </a:solidFill>
                <a:effectLst/>
                <a:latin typeface="Consolas" panose="020B0609020204030204" pitchFamily="49" charset="0"/>
              </a:rPr>
              <a:t>: string</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isLoggedIn</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boolean</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React.createContext</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&gt;({} as </a:t>
            </a:r>
            <a:r>
              <a:rPr lang="en-US" altLang="ja-JP" sz="900" b="0" dirty="0" err="1">
                <a:solidFill>
                  <a:schemeClr val="bg1">
                    <a:lumMod val="65000"/>
                  </a:schemeClr>
                </a:solidFill>
                <a:effectLst/>
                <a:latin typeface="Consolas" panose="020B0609020204030204" pitchFamily="49" charset="0"/>
              </a:rPr>
              <a:t>ContextValueType</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 =&gt; </a:t>
            </a:r>
            <a:r>
              <a:rPr lang="en-US" altLang="ja-JP" sz="900" b="0" dirty="0" err="1">
                <a:solidFill>
                  <a:schemeClr val="bg1">
                    <a:lumMod val="65000"/>
                  </a:schemeClr>
                </a:solidFill>
                <a:effectLst/>
                <a:latin typeface="Consolas" panose="020B0609020204030204" pitchFamily="49" charset="0"/>
              </a:rPr>
              <a:t>useContext</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B052A1"/>
                </a:solidFill>
                <a:effectLst/>
                <a:latin typeface="Consolas" panose="020B0609020204030204" pitchFamily="49" charset="0"/>
              </a:rPr>
              <a:t>export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UserContextProvider</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React</a:t>
            </a:r>
            <a:r>
              <a:rPr lang="en-US" altLang="ja-JP" sz="900" b="0" dirty="0" err="1">
                <a:solidFill>
                  <a:srgbClr val="1A1A1A"/>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FC</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children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b="0" dirty="0">
                <a:solidFill>
                  <a:srgbClr val="1A1A1A"/>
                </a:solidFill>
                <a:effectLst/>
                <a:latin typeface="Consolas" panose="020B0609020204030204" pitchFamily="49" charset="0"/>
              </a:rPr>
              <a:t> ・・・</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ja-JP" altLang="en-US" sz="900" dirty="0">
                <a:solidFill>
                  <a:srgbClr val="1A1A1A"/>
                </a:solidFill>
                <a:latin typeface="Consolas" panose="020B0609020204030204" pitchFamily="49" charset="0"/>
              </a:rPr>
              <a:t> ・・・ </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value</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contextValue</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children</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675011" y="3898856"/>
            <a:ext cx="4972241" cy="128721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ユーザコンテクストを使えるようにするためにプロバイダを作成します。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フックを使ってユーザ名を保持し、ユーザ認証に関わる処理を実装します。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3237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UserContext.tsx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77</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494181" cy="5309146"/>
          </a:xfrm>
          <a:prstGeom prst="rect">
            <a:avLst/>
          </a:prstGeom>
          <a:solidFill>
            <a:schemeClr val="accent3">
              <a:lumMod val="20000"/>
              <a:lumOff val="80000"/>
            </a:schemeClr>
          </a:solidFill>
        </p:spPr>
        <p:txBody>
          <a:bodyPr wrap="square" bIns="0" rtlCol="0">
            <a:spAutoFit/>
          </a:bodyPr>
          <a:lstStyle/>
          <a:p>
            <a:r>
              <a:rPr lang="ja-JP" altLang="en-US" sz="900" b="0" dirty="0">
                <a:solidFill>
                  <a:schemeClr val="bg1">
                    <a:lumMod val="65000"/>
                  </a:schemeClr>
                </a:solidFill>
                <a:effectLst/>
                <a:latin typeface="Consolas" panose="020B0609020204030204" pitchFamily="49" charset="0"/>
              </a:rPr>
              <a:t>・・・</a:t>
            </a:r>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UserContextProvider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children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string</a:t>
            </a:r>
            <a:r>
              <a:rPr lang="en-US" altLang="ja-JP" sz="900" b="0" dirty="0">
                <a:solidFill>
                  <a:srgbClr val="1A1A1A"/>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contextValue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ContextValueType</a:t>
            </a:r>
            <a:r>
              <a:rPr lang="en-US" altLang="ja-JP" sz="900" b="0" dirty="0">
                <a:solidFill>
                  <a:srgbClr val="428226"/>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409</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try</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catch</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status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401</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new</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throw</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async</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BackendService</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setUserName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isLoggedIn</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536875" y="2522601"/>
            <a:ext cx="4972241"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各処理では</a:t>
            </a:r>
            <a:r>
              <a:rPr kumimoji="1" lang="en-US" altLang="ja-JP" sz="1600" dirty="0" err="1">
                <a:solidFill>
                  <a:schemeClr val="bg1"/>
                </a:solidFill>
                <a:latin typeface="Meiryo UI" panose="020B0604030504040204" pitchFamily="50" charset="-128"/>
                <a:ea typeface="Meiryo UI" panose="020B0604030504040204" pitchFamily="50" charset="-128"/>
              </a:rPr>
              <a:t>BackendService</a:t>
            </a:r>
            <a:r>
              <a:rPr kumimoji="1" lang="ja-JP" altLang="en-US" sz="1600" dirty="0">
                <a:solidFill>
                  <a:schemeClr val="bg1"/>
                </a:solidFill>
                <a:latin typeface="Meiryo UI" panose="020B0604030504040204" pitchFamily="50" charset="-128"/>
                <a:ea typeface="Meiryo UI" panose="020B0604030504040204" pitchFamily="50" charset="-128"/>
              </a:rPr>
              <a:t>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エラー発生時は作成しておいたエラークラスを返します。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84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App.tsx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78</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4776283"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 Route, Switch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'./App.css';</a:t>
            </a:r>
          </a:p>
          <a:p>
            <a:r>
              <a:rPr lang="en-US" altLang="ja-JP" sz="900" b="0" dirty="0">
                <a:solidFill>
                  <a:schemeClr val="bg1">
                    <a:lumMod val="65000"/>
                  </a:schemeClr>
                </a:solidFill>
                <a:effectLst/>
                <a:latin typeface="Consolas" panose="020B0609020204030204" pitchFamily="49" charset="0"/>
              </a:rPr>
              <a:t>import { Login } from './components/Login';</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Signup } from './components/Signup';</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 from './components/</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Welcome } from './components/Welcome';</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UserContextProvider</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function App() {</a:t>
            </a:r>
          </a:p>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&lt;Route exact path="/board"&gt;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TodoBoard</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path="/signup"&gt;</a:t>
            </a:r>
          </a:p>
          <a:p>
            <a:r>
              <a:rPr lang="en-US" altLang="ja-JP" sz="900" b="0" dirty="0">
                <a:solidFill>
                  <a:schemeClr val="bg1">
                    <a:lumMod val="65000"/>
                  </a:schemeClr>
                </a:solidFill>
                <a:effectLst/>
                <a:latin typeface="Consolas" panose="020B0609020204030204" pitchFamily="49" charset="0"/>
              </a:rPr>
              <a:t>            &lt;Signup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path="/login"&gt;</a:t>
            </a:r>
          </a:p>
          <a:p>
            <a:r>
              <a:rPr lang="en-US" altLang="ja-JP" sz="900" b="0" dirty="0">
                <a:solidFill>
                  <a:schemeClr val="bg1">
                    <a:lumMod val="65000"/>
                  </a:schemeClr>
                </a:solidFill>
                <a:effectLst/>
                <a:latin typeface="Consolas" panose="020B0609020204030204" pitchFamily="49" charset="0"/>
              </a:rPr>
              <a:t>            &lt;Login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&lt;Route exact path="/"&gt;</a:t>
            </a:r>
          </a:p>
          <a:p>
            <a:r>
              <a:rPr lang="en-US" altLang="ja-JP" sz="900" b="0" dirty="0">
                <a:solidFill>
                  <a:schemeClr val="bg1">
                    <a:lumMod val="65000"/>
                  </a:schemeClr>
                </a:solidFill>
                <a:effectLst/>
                <a:latin typeface="Consolas" panose="020B0609020204030204" pitchFamily="49" charset="0"/>
              </a:rPr>
              <a:t>            &lt;Welcome /&gt;</a:t>
            </a:r>
          </a:p>
          <a:p>
            <a:r>
              <a:rPr lang="en-US" altLang="ja-JP" sz="900" b="0" dirty="0">
                <a:solidFill>
                  <a:schemeClr val="bg1">
                    <a:lumMod val="65000"/>
                  </a:schemeClr>
                </a:solidFill>
                <a:effectLst/>
                <a:latin typeface="Consolas" panose="020B0609020204030204" pitchFamily="49" charset="0"/>
              </a:rPr>
              <a:t>          &lt;/Route&gt;</a:t>
            </a:r>
          </a:p>
          <a:p>
            <a:r>
              <a:rPr lang="en-US" altLang="ja-JP" sz="900" b="0" dirty="0">
                <a:solidFill>
                  <a:schemeClr val="bg1">
                    <a:lumMod val="65000"/>
                  </a:schemeClr>
                </a:solidFill>
                <a:effectLst/>
                <a:latin typeface="Consolas" panose="020B0609020204030204" pitchFamily="49" charset="0"/>
              </a:rPr>
              <a:t>        &lt;/Switch&gt;</a:t>
            </a:r>
          </a:p>
          <a:p>
            <a:r>
              <a:rPr lang="en-US" altLang="ja-JP" sz="900" b="0" dirty="0">
                <a:solidFill>
                  <a:schemeClr val="bg1">
                    <a:lumMod val="65000"/>
                  </a:schemeClr>
                </a:solidFill>
                <a:effectLst/>
                <a:latin typeface="Consolas" panose="020B0609020204030204" pitchFamily="49" charset="0"/>
              </a:rPr>
              <a:t>      &lt;/</a:t>
            </a:r>
            <a:r>
              <a:rPr lang="en-US" altLang="ja-JP" sz="900" b="0" dirty="0" err="1">
                <a:solidFill>
                  <a:schemeClr val="bg1">
                    <a:lumMod val="65000"/>
                  </a:schemeClr>
                </a:solidFill>
                <a:effectLst/>
                <a:latin typeface="Consolas" panose="020B0609020204030204" pitchFamily="49" charset="0"/>
              </a:rPr>
              <a:t>BrowserRouter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UserContextProvider</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export default App;</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5687438" y="2767915"/>
            <a:ext cx="5470188" cy="671659"/>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作成したユーザコンテクストを使えるように</a:t>
            </a:r>
            <a:r>
              <a:rPr kumimoji="1" lang="en-US" altLang="ja-JP" sz="1600" dirty="0" err="1">
                <a:solidFill>
                  <a:schemeClr val="bg1"/>
                </a:solidFill>
                <a:latin typeface="Meiryo UI" panose="020B0604030504040204" pitchFamily="50" charset="-128"/>
                <a:ea typeface="Meiryo UI" panose="020B0604030504040204" pitchFamily="50" charset="-128"/>
              </a:rPr>
              <a:t>App.tsx</a:t>
            </a:r>
            <a:r>
              <a:rPr kumimoji="1" lang="ja-JP" altLang="en-US" sz="1600" dirty="0">
                <a:solidFill>
                  <a:schemeClr val="bg1"/>
                </a:solidFill>
                <a:latin typeface="Meiryo UI" panose="020B0604030504040204" pitchFamily="50" charset="-128"/>
                <a:ea typeface="Meiryo UI" panose="020B0604030504040204" pitchFamily="50" charset="-128"/>
              </a:rPr>
              <a:t>を変更します。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err="1">
                <a:solidFill>
                  <a:schemeClr val="bg1"/>
                </a:solidFill>
                <a:latin typeface="Meiryo UI" panose="020B0604030504040204" pitchFamily="50" charset="-128"/>
                <a:ea typeface="Meiryo UI" panose="020B0604030504040204" pitchFamily="50" charset="-128"/>
              </a:rPr>
              <a:t>UserContextProvider</a:t>
            </a:r>
            <a:r>
              <a:rPr kumimoji="1" lang="ja-JP" altLang="en-US" sz="1600" dirty="0">
                <a:solidFill>
                  <a:schemeClr val="bg1"/>
                </a:solidFill>
                <a:latin typeface="Meiryo UI" panose="020B0604030504040204" pitchFamily="50" charset="-128"/>
                <a:ea typeface="Meiryo UI" panose="020B0604030504040204" pitchFamily="50" charset="-128"/>
              </a:rPr>
              <a:t>で全体を囲みます。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46145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6833018F-8DA5-424B-AFBC-F4507746848B}"/>
              </a:ext>
            </a:extLst>
          </p:cNvPr>
          <p:cNvSpPr>
            <a:spLocks noGrp="1"/>
          </p:cNvSpPr>
          <p:nvPr>
            <p:ph type="sldNum" sz="quarter" idx="12"/>
          </p:nvPr>
        </p:nvSpPr>
        <p:spPr/>
        <p:txBody>
          <a:bodyPr/>
          <a:lstStyle/>
          <a:p>
            <a:fld id="{A783C381-2822-4F05-8A88-66F73725CF2D}" type="slidenum">
              <a:rPr kumimoji="1" lang="ja-JP" altLang="en-US" smtClean="0"/>
              <a:t>79</a:t>
            </a:fld>
            <a:endParaRPr kumimoji="1" lang="ja-JP" altLang="en-US"/>
          </a:p>
        </p:txBody>
      </p:sp>
      <p:sp>
        <p:nvSpPr>
          <p:cNvPr id="5" name="テキスト ボックス 4">
            <a:extLst>
              <a:ext uri="{FF2B5EF4-FFF2-40B4-BE49-F238E27FC236}">
                <a16:creationId xmlns:a16="http://schemas.microsoft.com/office/drawing/2014/main" id="{C31B1C4A-D412-4D12-9AF7-1864B758E1EC}"/>
              </a:ext>
            </a:extLst>
          </p:cNvPr>
          <p:cNvSpPr txBox="1"/>
          <p:nvPr/>
        </p:nvSpPr>
        <p:spPr>
          <a:xfrm>
            <a:off x="10768518" y="169054"/>
            <a:ext cx="1307547"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リーディング</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4FE5644-8C50-4522-BF08-4E30A52993F5}"/>
              </a:ext>
            </a:extLst>
          </p:cNvPr>
          <p:cNvSpPr txBox="1"/>
          <p:nvPr/>
        </p:nvSpPr>
        <p:spPr>
          <a:xfrm>
            <a:off x="544747" y="1021515"/>
            <a:ext cx="5194572" cy="489364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&lt;header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PageHeader_header</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PageHeader_title</a:t>
            </a:r>
            <a:r>
              <a:rPr lang="en-US" altLang="ja-JP" sz="900" b="0" dirty="0">
                <a:solidFill>
                  <a:schemeClr val="bg1">
                    <a:lumMod val="65000"/>
                  </a:schemeClr>
                </a:solidFill>
                <a:effectLst/>
                <a:latin typeface="Consolas" panose="020B0609020204030204" pitchFamily="49" charset="0"/>
              </a:rPr>
              <a:t>"&gt;</a:t>
            </a:r>
            <a:r>
              <a:rPr lang="en-US" altLang="ja-JP" sz="900" b="0" dirty="0" err="1">
                <a:solidFill>
                  <a:schemeClr val="bg1">
                    <a:lumMod val="65000"/>
                  </a:schemeClr>
                </a:solidFill>
                <a:effectLst/>
                <a:latin typeface="Consolas" panose="020B0609020204030204" pitchFamily="49" charset="0"/>
              </a:rPr>
              <a:t>Todo</a:t>
            </a:r>
            <a:r>
              <a:rPr lang="ja-JP" altLang="en-US" sz="900" b="0" dirty="0">
                <a:solidFill>
                  <a:schemeClr val="bg1">
                    <a:lumMod val="65000"/>
                  </a:schemeClr>
                </a:solidFill>
                <a:effectLst/>
                <a:latin typeface="Consolas" panose="020B0609020204030204" pitchFamily="49" charset="0"/>
              </a:rPr>
              <a:t>アプリ</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&lt;ul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PageHeader_nav</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rgbClr val="428226"/>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isLoggedIn</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&lt;button</a:t>
            </a:r>
            <a:r>
              <a:rPr lang="en-US" altLang="ja-JP" sz="900" b="0" dirty="0">
                <a:solidFill>
                  <a:srgbClr val="428226"/>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type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"button" </a:t>
            </a:r>
            <a:r>
              <a:rPr lang="en-US" altLang="ja-JP" sz="900" b="0" dirty="0" err="1">
                <a:solidFill>
                  <a:srgbClr val="B052A1"/>
                </a:solidFill>
                <a:effectLst/>
                <a:latin typeface="Consolas" panose="020B0609020204030204" pitchFamily="49" charset="0"/>
              </a:rPr>
              <a:t>onClick</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logout</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ログアウト</a:t>
            </a:r>
            <a:r>
              <a:rPr lang="en-US" altLang="ja-JP" sz="900" b="0" dirty="0">
                <a:solidFill>
                  <a:srgbClr val="3778B7"/>
                </a:solidFill>
                <a:effectLst/>
                <a:latin typeface="Consolas" panose="020B0609020204030204" pitchFamily="49" charset="0"/>
              </a:rPr>
              <a:t>&lt;/button&gt;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err="1">
                <a:solidFill>
                  <a:srgbClr val="428226"/>
                </a:solidFill>
                <a:effectLst/>
                <a:latin typeface="Consolas" panose="020B0609020204030204" pitchFamily="49" charset="0"/>
              </a:rPr>
              <a:t>React.Fragment</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 </a:t>
            </a:r>
            <a:r>
              <a:rPr lang="en-US" altLang="ja-JP" sz="900" b="0" dirty="0">
                <a:solidFill>
                  <a:srgbClr val="B052A1"/>
                </a:solidFill>
                <a:effectLst/>
                <a:latin typeface="Consolas" panose="020B0609020204030204" pitchFamily="49" charset="0"/>
              </a:rPr>
              <a:t>to</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"/login"</a:t>
            </a:r>
            <a:r>
              <a:rPr lang="en-US" altLang="ja-JP" sz="900" b="0" dirty="0">
                <a:solidFill>
                  <a:srgbClr val="3778B7"/>
                </a:solidFill>
                <a:effectLst/>
                <a:latin typeface="Consolas" panose="020B0609020204030204" pitchFamily="49" charset="0"/>
              </a:rPr>
              <a:t>&gt;</a:t>
            </a:r>
            <a:r>
              <a:rPr lang="ja-JP" altLang="en-US" sz="900" b="0" dirty="0">
                <a:solidFill>
                  <a:srgbClr val="428226"/>
                </a:solidFill>
                <a:effectLst/>
                <a:latin typeface="Consolas" panose="020B0609020204030204" pitchFamily="49" charset="0"/>
              </a:rPr>
              <a:t>ログイン</a:t>
            </a:r>
            <a:r>
              <a:rPr lang="en-US" altLang="ja-JP" sz="900" b="0" dirty="0">
                <a:solidFill>
                  <a:srgbClr val="3778B7"/>
                </a:solidFill>
                <a:effectLst/>
                <a:latin typeface="Consolas" panose="020B0609020204030204" pitchFamily="49" charset="0"/>
              </a:rPr>
              <a:t>&lt;/</a:t>
            </a:r>
            <a:r>
              <a:rPr lang="en-US" altLang="ja-JP" sz="900" b="0" dirty="0">
                <a:solidFill>
                  <a:srgbClr val="428226"/>
                </a:solidFill>
                <a:effectLst/>
                <a:latin typeface="Consolas" panose="020B0609020204030204" pitchFamily="49" charset="0"/>
              </a:rPr>
              <a:t>Link</a:t>
            </a:r>
            <a:r>
              <a:rPr lang="en-US" altLang="ja-JP" sz="900" b="0" dirty="0">
                <a:solidFill>
                  <a:srgbClr val="3778B7"/>
                </a:solidFill>
                <a:effectLst/>
                <a:latin typeface="Consolas" panose="020B0609020204030204" pitchFamily="49" charset="0"/>
              </a:rPr>
              <a:t>&gt;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&lt;/li&gt;</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&lt;/ul&gt;</a:t>
            </a:r>
          </a:p>
          <a:p>
            <a:r>
              <a:rPr lang="en-US" altLang="ja-JP" sz="900" b="0" dirty="0">
                <a:solidFill>
                  <a:schemeClr val="bg1">
                    <a:lumMod val="65000"/>
                  </a:schemeClr>
                </a:solidFill>
                <a:effectLst/>
                <a:latin typeface="Consolas" panose="020B0609020204030204" pitchFamily="49" charset="0"/>
              </a:rPr>
              <a:t>      &lt;/nav&gt;</a:t>
            </a:r>
          </a:p>
          <a:p>
            <a:r>
              <a:rPr lang="en-US" altLang="ja-JP" sz="900" b="0" dirty="0">
                <a:solidFill>
                  <a:schemeClr val="bg1">
                    <a:lumMod val="65000"/>
                  </a:schemeClr>
                </a:solidFill>
                <a:effectLst/>
                <a:latin typeface="Consolas" panose="020B0609020204030204" pitchFamily="49" charset="0"/>
              </a:rPr>
              <a:t>    &lt;/header&gt;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32" name="テキスト ボックス 31">
            <a:extLst>
              <a:ext uri="{FF2B5EF4-FFF2-40B4-BE49-F238E27FC236}">
                <a16:creationId xmlns:a16="http://schemas.microsoft.com/office/drawing/2014/main" id="{983B0B0D-9B7A-425C-BF1A-BC26C82AD84C}"/>
              </a:ext>
            </a:extLst>
          </p:cNvPr>
          <p:cNvSpPr txBox="1"/>
          <p:nvPr/>
        </p:nvSpPr>
        <p:spPr>
          <a:xfrm>
            <a:off x="6085398" y="1918864"/>
            <a:ext cx="5554494"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ログイン状態に応じたナビゲーションヘッダの表示切替を実装します。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ナビゲーションヘッダがログインだけになります。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367ED4F-EE6C-4226-95DC-E66A06B91F29}"/>
              </a:ext>
            </a:extLst>
          </p:cNvPr>
          <p:cNvPicPr>
            <a:picLocks noChangeAspect="1"/>
          </p:cNvPicPr>
          <p:nvPr/>
        </p:nvPicPr>
        <p:blipFill>
          <a:blip r:embed="rId3"/>
          <a:stretch>
            <a:fillRect/>
          </a:stretch>
        </p:blipFill>
        <p:spPr>
          <a:xfrm>
            <a:off x="6863368" y="3263309"/>
            <a:ext cx="3905150" cy="2623121"/>
          </a:xfrm>
          <a:prstGeom prst="rect">
            <a:avLst/>
          </a:prstGeom>
        </p:spPr>
      </p:pic>
    </p:spTree>
    <p:extLst>
      <p:ext uri="{BB962C8B-B14F-4D97-AF65-F5344CB8AC3E}">
        <p14:creationId xmlns:p14="http://schemas.microsoft.com/office/powerpoint/2010/main" val="350260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ハンズオンの題材</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1021"/>
          </a:xfrm>
          <a:prstGeom prst="rect">
            <a:avLst/>
          </a:prstGeom>
          <a:noFill/>
        </p:spPr>
        <p:txBody>
          <a:bodyPr wrap="square" rtlCol="0">
            <a:spAutoFit/>
          </a:bodyPr>
          <a:lstStyle/>
          <a:p>
            <a:pPr>
              <a:lnSpc>
                <a:spcPts val="3200"/>
              </a:lnSpc>
            </a:pPr>
            <a:r>
              <a:rPr kumimoji="1" lang="en-US" altLang="ja-JP" sz="2000" dirty="0">
                <a:latin typeface="Meiryo UI" panose="020B0604030504040204" pitchFamily="50" charset="-128"/>
                <a:ea typeface="Meiryo UI" panose="020B0604030504040204" pitchFamily="50" charset="-128"/>
              </a:rPr>
              <a:t>ToDo</a:t>
            </a:r>
            <a:r>
              <a:rPr kumimoji="1" lang="ja-JP" altLang="en-US" sz="2000" dirty="0">
                <a:latin typeface="Meiryo UI" panose="020B0604030504040204" pitchFamily="50" charset="-128"/>
                <a:ea typeface="Meiryo UI" panose="020B0604030504040204" pitchFamily="50" charset="-128"/>
              </a:rPr>
              <a:t>を管理するためのサービスを提供する</a:t>
            </a:r>
            <a:r>
              <a:rPr kumimoji="1" lang="en-US" altLang="ja-JP" sz="2000" dirty="0">
                <a:highlight>
                  <a:srgbClr val="FFFF00"/>
                </a:highlight>
                <a:latin typeface="Meiryo UI" panose="020B0604030504040204" pitchFamily="50" charset="-128"/>
                <a:ea typeface="Meiryo UI" panose="020B0604030504040204" pitchFamily="50" charset="-128"/>
              </a:rPr>
              <a:t>ToDo</a:t>
            </a:r>
            <a:r>
              <a:rPr kumimoji="1" lang="ja-JP" altLang="en-US" sz="2000" dirty="0">
                <a:highlight>
                  <a:srgbClr val="FFFF00"/>
                </a:highlight>
                <a:latin typeface="Meiryo UI" panose="020B0604030504040204" pitchFamily="50" charset="-128"/>
                <a:ea typeface="Meiryo UI" panose="020B0604030504040204" pitchFamily="50" charset="-128"/>
              </a:rPr>
              <a:t>アプリ</a:t>
            </a:r>
            <a:r>
              <a:rPr kumimoji="1" lang="ja-JP" altLang="en-US" sz="2000" dirty="0">
                <a:latin typeface="Meiryo UI" panose="020B0604030504040204" pitchFamily="50" charset="-128"/>
                <a:ea typeface="Meiryo UI" panose="020B0604030504040204" pitchFamily="50" charset="-128"/>
              </a:rPr>
              <a:t>を作成します。</a:t>
            </a:r>
            <a:endParaRPr kumimoji="1" lang="en-US" altLang="ja-JP" sz="2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72575184-42E2-4505-A15B-98FE1B17393A}"/>
              </a:ext>
            </a:extLst>
          </p:cNvPr>
          <p:cNvSpPr txBox="1"/>
          <p:nvPr/>
        </p:nvSpPr>
        <p:spPr>
          <a:xfrm>
            <a:off x="6811816" y="5057400"/>
            <a:ext cx="4999566" cy="348493"/>
          </a:xfrm>
          <a:prstGeom prst="rect">
            <a:avLst/>
          </a:prstGeom>
          <a:noFill/>
        </p:spPr>
        <p:txBody>
          <a:bodyPr wrap="square" lIns="0" tIns="0" rIns="0" bIns="0" rtlCol="0" anchor="t" anchorCtr="0">
            <a:spAutoFit/>
          </a:bodyPr>
          <a:lstStyle/>
          <a:p>
            <a:pPr algn="ctr">
              <a:lnSpc>
                <a:spcPts val="3200"/>
              </a:lnSpc>
            </a:pPr>
            <a:r>
              <a:rPr kumimoji="1" lang="en-US" altLang="ja-JP" sz="1600" dirty="0" err="1">
                <a:solidFill>
                  <a:schemeClr val="bg2">
                    <a:lumMod val="50000"/>
                  </a:schemeClr>
                </a:solidFill>
                <a:latin typeface="Meiryo UI" panose="020B0604030504040204" pitchFamily="50" charset="-128"/>
                <a:ea typeface="Meiryo UI" panose="020B0604030504040204" pitchFamily="50" charset="-128"/>
              </a:rPr>
              <a:t>Todo</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管理のページ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D5EF0F3D-D28D-47CA-9889-199CDD008156}"/>
              </a:ext>
            </a:extLst>
          </p:cNvPr>
          <p:cNvSpPr txBox="1"/>
          <p:nvPr/>
        </p:nvSpPr>
        <p:spPr>
          <a:xfrm>
            <a:off x="11430000" y="169054"/>
            <a:ext cx="646066"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デモ</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9491B20E-DB89-48E3-923F-349D695C9291}"/>
              </a:ext>
            </a:extLst>
          </p:cNvPr>
          <p:cNvPicPr>
            <a:picLocks noChangeAspect="1"/>
          </p:cNvPicPr>
          <p:nvPr/>
        </p:nvPicPr>
        <p:blipFill>
          <a:blip r:embed="rId3"/>
          <a:stretch>
            <a:fillRect/>
          </a:stretch>
        </p:blipFill>
        <p:spPr>
          <a:xfrm>
            <a:off x="715816" y="2448032"/>
            <a:ext cx="5791702" cy="2344115"/>
          </a:xfrm>
          <a:prstGeom prst="rect">
            <a:avLst/>
          </a:prstGeom>
        </p:spPr>
      </p:pic>
      <p:cxnSp>
        <p:nvCxnSpPr>
          <p:cNvPr id="9" name="直線矢印コネクタ 8">
            <a:extLst>
              <a:ext uri="{FF2B5EF4-FFF2-40B4-BE49-F238E27FC236}">
                <a16:creationId xmlns:a16="http://schemas.microsoft.com/office/drawing/2014/main" id="{D5F37406-7F53-43AB-9677-A729C631D20E}"/>
              </a:ext>
            </a:extLst>
          </p:cNvPr>
          <p:cNvCxnSpPr>
            <a:cxnSpLocks/>
          </p:cNvCxnSpPr>
          <p:nvPr/>
        </p:nvCxnSpPr>
        <p:spPr>
          <a:xfrm flipV="1">
            <a:off x="4844374" y="2252574"/>
            <a:ext cx="1967442" cy="879732"/>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3BBB751-E795-4909-8A31-5248BC68608E}"/>
              </a:ext>
            </a:extLst>
          </p:cNvPr>
          <p:cNvCxnSpPr>
            <a:cxnSpLocks/>
          </p:cNvCxnSpPr>
          <p:nvPr/>
        </p:nvCxnSpPr>
        <p:spPr>
          <a:xfrm>
            <a:off x="4844374" y="3968886"/>
            <a:ext cx="1967442"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B06E094-DD7D-4676-85E2-AF7A625EC1C9}"/>
              </a:ext>
            </a:extLst>
          </p:cNvPr>
          <p:cNvCxnSpPr>
            <a:cxnSpLocks/>
          </p:cNvCxnSpPr>
          <p:nvPr/>
        </p:nvCxnSpPr>
        <p:spPr>
          <a:xfrm flipV="1">
            <a:off x="6313251" y="2252572"/>
            <a:ext cx="5498131" cy="879734"/>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2E257EB-CEDF-4A16-BF42-2B72E1C33A68}"/>
              </a:ext>
            </a:extLst>
          </p:cNvPr>
          <p:cNvCxnSpPr>
            <a:cxnSpLocks/>
          </p:cNvCxnSpPr>
          <p:nvPr/>
        </p:nvCxnSpPr>
        <p:spPr>
          <a:xfrm>
            <a:off x="6313251" y="3968886"/>
            <a:ext cx="5498131" cy="1018718"/>
          </a:xfrm>
          <a:prstGeom prst="straightConnector1">
            <a:avLst/>
          </a:prstGeom>
          <a:ln w="76200">
            <a:solidFill>
              <a:schemeClr val="bg1">
                <a:lumMod val="65000"/>
              </a:schemeClr>
            </a:solidFill>
            <a:miter lim="800000"/>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DBC06EB1-252A-4B4E-BF08-2C7E6A84AE6B}"/>
              </a:ext>
            </a:extLst>
          </p:cNvPr>
          <p:cNvPicPr>
            <a:picLocks noChangeAspect="1"/>
          </p:cNvPicPr>
          <p:nvPr/>
        </p:nvPicPr>
        <p:blipFill>
          <a:blip r:embed="rId4"/>
          <a:stretch>
            <a:fillRect/>
          </a:stretch>
        </p:blipFill>
        <p:spPr>
          <a:xfrm>
            <a:off x="6811816" y="2252573"/>
            <a:ext cx="4999566" cy="2735031"/>
          </a:xfrm>
          <a:prstGeom prst="rect">
            <a:avLst/>
          </a:prstGeom>
          <a:ln>
            <a:noFill/>
          </a:ln>
          <a:effectLst>
            <a:outerShdw blurRad="292100" dist="139700" dir="2700000" algn="tl" rotWithShape="0">
              <a:srgbClr val="333333">
                <a:alpha val="65000"/>
              </a:srgbClr>
            </a:outerShdw>
          </a:effectLst>
        </p:spPr>
      </p:pic>
      <p:sp>
        <p:nvSpPr>
          <p:cNvPr id="23" name="テキスト ボックス 22">
            <a:extLst>
              <a:ext uri="{FF2B5EF4-FFF2-40B4-BE49-F238E27FC236}">
                <a16:creationId xmlns:a16="http://schemas.microsoft.com/office/drawing/2014/main" id="{A760677F-1098-4384-8269-1152EBEB9392}"/>
              </a:ext>
            </a:extLst>
          </p:cNvPr>
          <p:cNvSpPr txBox="1"/>
          <p:nvPr/>
        </p:nvSpPr>
        <p:spPr>
          <a:xfrm>
            <a:off x="1111884" y="4786219"/>
            <a:ext cx="4999566" cy="579326"/>
          </a:xfrm>
          <a:prstGeom prst="rect">
            <a:avLst/>
          </a:prstGeom>
          <a:noFill/>
        </p:spPr>
        <p:txBody>
          <a:bodyPr wrap="square" lIns="0" tIns="0" rIns="0" bIns="0" rtlCol="0" anchor="t" anchorCtr="0">
            <a:spAutoFit/>
          </a:bodyPr>
          <a:lstStyle/>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ユーザ認証のページ</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a:p>
            <a:pPr algn="ctr">
              <a:lnSpc>
                <a:spcPts val="2400"/>
              </a:lnSpc>
            </a:pP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1600" dirty="0">
                <a:solidFill>
                  <a:schemeClr val="bg2">
                    <a:lumMod val="50000"/>
                  </a:schemeClr>
                </a:solidFill>
                <a:latin typeface="Meiryo UI" panose="020B0604030504040204" pitchFamily="50" charset="-128"/>
                <a:ea typeface="Meiryo UI" panose="020B0604030504040204" pitchFamily="50" charset="-128"/>
              </a:rPr>
              <a:t>Welcome</a:t>
            </a:r>
            <a:r>
              <a:rPr kumimoji="1" lang="ja-JP" altLang="en-US" sz="1600" dirty="0">
                <a:solidFill>
                  <a:schemeClr val="bg2">
                    <a:lumMod val="50000"/>
                  </a:schemeClr>
                </a:solidFill>
                <a:latin typeface="Meiryo UI" panose="020B0604030504040204" pitchFamily="50" charset="-128"/>
                <a:ea typeface="Meiryo UI" panose="020B0604030504040204" pitchFamily="50" charset="-128"/>
              </a:rPr>
              <a:t>、ユーザ登録、ログイン）</a:t>
            </a:r>
            <a:endParaRPr kumimoji="1" lang="en-US" altLang="ja-JP" sz="1600" dirty="0">
              <a:solidFill>
                <a:schemeClr val="bg2">
                  <a:lumMod val="50000"/>
                </a:scheme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94E1223-9E5F-483C-ADA2-FA1E2B774ABC}"/>
              </a:ext>
            </a:extLst>
          </p:cNvPr>
          <p:cNvSpPr>
            <a:spLocks noGrp="1"/>
          </p:cNvSpPr>
          <p:nvPr>
            <p:ph type="sldNum" sz="quarter" idx="12"/>
          </p:nvPr>
        </p:nvSpPr>
        <p:spPr/>
        <p:txBody>
          <a:bodyPr/>
          <a:lstStyle/>
          <a:p>
            <a:fld id="{A783C381-2822-4F05-8A88-66F73725CF2D}" type="slidenum">
              <a:rPr kumimoji="1" lang="ja-JP" altLang="en-US" smtClean="0"/>
              <a:t>8</a:t>
            </a:fld>
            <a:endParaRPr kumimoji="1" lang="ja-JP" altLang="en-US"/>
          </a:p>
        </p:txBody>
      </p:sp>
    </p:spTree>
    <p:extLst>
      <p:ext uri="{BB962C8B-B14F-4D97-AF65-F5344CB8AC3E}">
        <p14:creationId xmlns:p14="http://schemas.microsoft.com/office/powerpoint/2010/main" val="2968985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ユーザコンテクストを使ってログイン、ログアウトを実装します。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からタイプすると時間がかかります。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コピペを活用しましょう。</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ログイン、ログアウト</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80</a:t>
            </a:fld>
            <a:endParaRPr kumimoji="1" lang="ja-JP" altLang="en-US"/>
          </a:p>
        </p:txBody>
      </p:sp>
      <p:pic>
        <p:nvPicPr>
          <p:cNvPr id="21" name="Picture 6" descr="signup">
            <a:extLst>
              <a:ext uri="{FF2B5EF4-FFF2-40B4-BE49-F238E27FC236}">
                <a16:creationId xmlns:a16="http://schemas.microsoft.com/office/drawing/2014/main" id="{0976A442-B92C-4F86-BE69-85D3DBF5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22" y="2990670"/>
            <a:ext cx="5257831" cy="2756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8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81</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5551254"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rgbClr val="3778B7"/>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AuthenticationFailedError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ログインに失敗しました。名前またはパスワードが正しくありません。</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('/board');</a:t>
            </a: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7" y="1852485"/>
            <a:ext cx="4462546" cy="33701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onSubmit</a:t>
            </a:r>
            <a:r>
              <a:rPr lang="en-US" altLang="ja-JP" sz="900" b="0" dirty="0">
                <a:solidFill>
                  <a:schemeClr val="bg1">
                    <a:lumMod val="65000"/>
                  </a:schemeClr>
                </a:solidFill>
                <a:effectLst/>
                <a:latin typeface="Consolas" panose="020B0609020204030204" pitchFamily="49" charset="0"/>
              </a:rPr>
              <a:t>={login}&gt;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3052366" y="5376915"/>
            <a:ext cx="5017746" cy="979435"/>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ユーザコンテクストを使ってログイン処理を実装します。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en-US" altLang="ja-JP" sz="1600" dirty="0">
                <a:solidFill>
                  <a:schemeClr val="bg1"/>
                </a:solidFill>
                <a:latin typeface="Meiryo UI" panose="020B0604030504040204" pitchFamily="50" charset="-128"/>
                <a:ea typeface="Meiryo UI" panose="020B0604030504040204" pitchFamily="50" charset="-128"/>
              </a:rPr>
              <a:t>input</a:t>
            </a:r>
            <a:r>
              <a:rPr kumimoji="1" lang="ja-JP" altLang="en-US" sz="1600" dirty="0">
                <a:solidFill>
                  <a:schemeClr val="bg1"/>
                </a:solidFill>
                <a:latin typeface="Meiryo UI" panose="020B0604030504040204" pitchFamily="50" charset="-128"/>
                <a:ea typeface="Meiryo UI" panose="020B0604030504040204" pitchFamily="50" charset="-128"/>
              </a:rPr>
              <a:t>フックを使ってユーザ名とパスワードを保持します。</a:t>
            </a:r>
            <a:endParaRPr kumimoji="1" lang="en-US" altLang="ja-JP" sz="1600" dirty="0">
              <a:solidFill>
                <a:schemeClr val="bg1"/>
              </a:solidFill>
              <a:latin typeface="Meiryo UI" panose="020B0604030504040204" pitchFamily="50" charset="-128"/>
              <a:ea typeface="Meiryo UI" panose="020B0604030504040204" pitchFamily="50" charset="-128"/>
            </a:endParaRPr>
          </a:p>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認証失敗時のメッセージ表示用に</a:t>
            </a:r>
            <a:r>
              <a:rPr kumimoji="1" lang="en-US" altLang="ja-JP" sz="1600" dirty="0">
                <a:solidFill>
                  <a:schemeClr val="bg1"/>
                </a:solidFill>
                <a:latin typeface="Meiryo UI" panose="020B0604030504040204" pitchFamily="50" charset="-128"/>
                <a:ea typeface="Meiryo UI" panose="020B0604030504040204" pitchFamily="50" charset="-128"/>
              </a:rPr>
              <a:t>state</a:t>
            </a:r>
            <a:r>
              <a:rPr kumimoji="1" lang="ja-JP" altLang="en-US" sz="1600" dirty="0">
                <a:solidFill>
                  <a:schemeClr val="bg1"/>
                </a:solidFill>
                <a:latin typeface="Meiryo UI" panose="020B0604030504040204" pitchFamily="50" charset="-128"/>
                <a:ea typeface="Meiryo UI" panose="020B0604030504040204" pitchFamily="50" charset="-128"/>
              </a:rPr>
              <a:t>フックを使用します。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8524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ログアウト</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NavigationHeader.tsx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82</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52485"/>
            <a:ext cx="4122947" cy="2539157"/>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from 'react';</a:t>
            </a:r>
          </a:p>
          <a:p>
            <a:r>
              <a:rPr lang="en-US" altLang="ja-JP" sz="900" b="0" dirty="0">
                <a:solidFill>
                  <a:schemeClr val="bg1">
                    <a:lumMod val="65000"/>
                  </a:schemeClr>
                </a:solidFill>
                <a:effectLst/>
                <a:latin typeface="Consolas" panose="020B0609020204030204" pitchFamily="49" charset="0"/>
              </a:rPr>
              <a:t>import { Link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'./NavigationHeader.css';</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a:t>
            </a:r>
            <a:r>
              <a:rPr lang="en-US" altLang="ja-JP" sz="900" b="0" dirty="0" err="1">
                <a:solidFill>
                  <a:schemeClr val="bg1">
                    <a:lumMod val="65000"/>
                  </a:schemeClr>
                </a:solidFill>
                <a:effectLst/>
                <a:latin typeface="Consolas" panose="020B0609020204030204" pitchFamily="49" charset="0"/>
              </a:rPr>
              <a:t>NavigationHeader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logout = async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logout</a:t>
            </a:r>
            <a:r>
              <a:rPr lang="en-US" altLang="ja-JP" sz="900" b="0" dirty="0">
                <a:solidFill>
                  <a:srgbClr val="1A1A1A"/>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window.location.href</a:t>
            </a:r>
            <a:r>
              <a:rPr lang="en-US" altLang="ja-JP" sz="900" b="0" dirty="0">
                <a:solidFill>
                  <a:schemeClr val="bg1">
                    <a:lumMod val="65000"/>
                  </a:schemeClr>
                </a:solidFill>
                <a:effectLst/>
                <a:latin typeface="Consolas" panose="020B0609020204030204" pitchFamily="49" charset="0"/>
              </a:rPr>
              <a:t> = '/';</a:t>
            </a:r>
          </a:p>
          <a:p>
            <a:r>
              <a:rPr lang="en-US" altLang="ja-JP" sz="900" b="0" dirty="0">
                <a:solidFill>
                  <a:schemeClr val="bg1">
                    <a:lumMod val="65000"/>
                  </a:schemeClr>
                </a:solidFill>
                <a:effectLst/>
                <a:latin typeface="Consolas" panose="020B0609020204030204" pitchFamily="49" charset="0"/>
              </a:rPr>
              <a:t>  };</a:t>
            </a:r>
          </a:p>
          <a:p>
            <a:br>
              <a:rPr lang="en-US" altLang="ja-JP" sz="900" b="0" dirty="0">
                <a:solidFill>
                  <a:schemeClr val="bg1">
                    <a:lumMod val="65000"/>
                  </a:schemeClr>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4955595" y="3128166"/>
            <a:ext cx="4592443"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ユーザコンテクストを使ってログアウト処理を実装します。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7559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83</a:t>
            </a:fld>
            <a:endParaRPr kumimoji="1" lang="ja-JP" altLang="en-US"/>
          </a:p>
        </p:txBody>
      </p:sp>
      <p:pic>
        <p:nvPicPr>
          <p:cNvPr id="4" name="図 3">
            <a:extLst>
              <a:ext uri="{FF2B5EF4-FFF2-40B4-BE49-F238E27FC236}">
                <a16:creationId xmlns:a16="http://schemas.microsoft.com/office/drawing/2014/main" id="{E4A81314-8E47-43BD-89F8-677D2BE68695}"/>
              </a:ext>
            </a:extLst>
          </p:cNvPr>
          <p:cNvPicPr>
            <a:picLocks noChangeAspect="1"/>
          </p:cNvPicPr>
          <p:nvPr/>
        </p:nvPicPr>
        <p:blipFill>
          <a:blip r:embed="rId3"/>
          <a:stretch>
            <a:fillRect/>
          </a:stretch>
        </p:blipFill>
        <p:spPr>
          <a:xfrm>
            <a:off x="1171019" y="2189514"/>
            <a:ext cx="3891187" cy="3274828"/>
          </a:xfrm>
          <a:prstGeom prst="rect">
            <a:avLst/>
          </a:prstGeom>
        </p:spPr>
      </p:pic>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ログインできることを確認しましょう。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あれ？何も入力しなくてもログインできる？</a:t>
            </a:r>
            <a:endParaRPr kumimoji="1" lang="en-US" altLang="ja-JP" sz="2000" dirty="0">
              <a:latin typeface="Meiryo UI" panose="020B0604030504040204" pitchFamily="50" charset="-128"/>
              <a:ea typeface="Meiryo UI" panose="020B0604030504040204" pitchFamily="50" charset="-128"/>
            </a:endParaRPr>
          </a:p>
        </p:txBody>
      </p:sp>
      <p:sp>
        <p:nvSpPr>
          <p:cNvPr id="7" name="矢印: 右 6">
            <a:extLst>
              <a:ext uri="{FF2B5EF4-FFF2-40B4-BE49-F238E27FC236}">
                <a16:creationId xmlns:a16="http://schemas.microsoft.com/office/drawing/2014/main" id="{5D89CED2-C24E-4C90-8F10-3347A0C46933}"/>
              </a:ext>
            </a:extLst>
          </p:cNvPr>
          <p:cNvSpPr/>
          <p:nvPr/>
        </p:nvSpPr>
        <p:spPr>
          <a:xfrm>
            <a:off x="5577509" y="3645799"/>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7989A7EE-8E0A-4EA8-BAF7-2EAB5BA7DE35}"/>
              </a:ext>
            </a:extLst>
          </p:cNvPr>
          <p:cNvPicPr>
            <a:picLocks noChangeAspect="1"/>
          </p:cNvPicPr>
          <p:nvPr/>
        </p:nvPicPr>
        <p:blipFill>
          <a:blip r:embed="rId4"/>
          <a:stretch>
            <a:fillRect/>
          </a:stretch>
        </p:blipFill>
        <p:spPr>
          <a:xfrm>
            <a:off x="6572358" y="2158019"/>
            <a:ext cx="3891187" cy="3274828"/>
          </a:xfrm>
          <a:prstGeom prst="rect">
            <a:avLst/>
          </a:prstGeom>
        </p:spPr>
      </p:pic>
      <p:sp>
        <p:nvSpPr>
          <p:cNvPr id="12" name="矢印: 右 11">
            <a:extLst>
              <a:ext uri="{FF2B5EF4-FFF2-40B4-BE49-F238E27FC236}">
                <a16:creationId xmlns:a16="http://schemas.microsoft.com/office/drawing/2014/main" id="{88D719E4-AE8D-4387-A224-6E0F0668F375}"/>
              </a:ext>
            </a:extLst>
          </p:cNvPr>
          <p:cNvSpPr/>
          <p:nvPr/>
        </p:nvSpPr>
        <p:spPr>
          <a:xfrm rot="1207736">
            <a:off x="2008514" y="3599987"/>
            <a:ext cx="479546" cy="39089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FA56D981-7B44-43B6-B1FC-699BA382FEDA}"/>
              </a:ext>
            </a:extLst>
          </p:cNvPr>
          <p:cNvSpPr/>
          <p:nvPr/>
        </p:nvSpPr>
        <p:spPr>
          <a:xfrm rot="13511430">
            <a:off x="10087426" y="2915270"/>
            <a:ext cx="479546" cy="317530"/>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0327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Login.tsx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84</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5551254" cy="3508653"/>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 </a:t>
            </a:r>
            <a:r>
              <a:rPr lang="en-US" altLang="ja-JP" sz="900" b="0" dirty="0" err="1">
                <a:solidFill>
                  <a:schemeClr val="bg1">
                    <a:lumMod val="65000"/>
                  </a:schemeClr>
                </a:solidFill>
                <a:effectLst/>
                <a:latin typeface="Consolas" panose="020B0609020204030204" pitchFamily="49" charset="0"/>
              </a:rPr>
              <a:t>useState</a:t>
            </a:r>
            <a:r>
              <a:rPr lang="en-US" altLang="ja-JP" sz="900" b="0" dirty="0">
                <a:solidFill>
                  <a:schemeClr val="bg1">
                    <a:lumMod val="65000"/>
                  </a:schemeClr>
                </a:solidFill>
                <a:effectLst/>
                <a:latin typeface="Consolas" panose="020B0609020204030204" pitchFamily="49" charset="0"/>
              </a:rPr>
              <a:t> }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'./Login.css';</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 } from '../hooks/</a:t>
            </a:r>
            <a:r>
              <a:rPr lang="en-US" altLang="ja-JP" sz="900" b="0" dirty="0" err="1">
                <a:solidFill>
                  <a:schemeClr val="bg1">
                    <a:lumMod val="65000"/>
                  </a:schemeClr>
                </a:solidFill>
                <a:effectLst/>
                <a:latin typeface="Consolas" panose="020B0609020204030204" pitchFamily="49" charset="0"/>
              </a:rPr>
              <a:t>useInput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AuthenticationFailedError</a:t>
            </a:r>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 } from '../contexts/</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Login: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ja-JP" altLang="en-US" sz="900" dirty="0">
                <a:solidFill>
                  <a:schemeClr val="bg1">
                    <a:lumMod val="65000"/>
                  </a:schemeClr>
                </a:solidFill>
                <a:latin typeface="Consolas" panose="020B0609020204030204" pitchFamily="49" charset="0"/>
              </a:rPr>
              <a:t>  ・・・</a:t>
            </a:r>
            <a:endParaRPr lang="en-US" altLang="ja-JP" sz="900" dirty="0">
              <a:solidFill>
                <a:schemeClr val="bg1">
                  <a:lumMod val="65000"/>
                </a:schemeClr>
              </a:solidFill>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const </a:t>
            </a:r>
            <a:r>
              <a:rPr lang="en-US" altLang="ja-JP" sz="900" b="0" dirty="0" err="1">
                <a:solidFill>
                  <a:schemeClr val="bg1">
                    <a:lumMod val="65000"/>
                  </a:schemeClr>
                </a:solidFill>
                <a:effectLst/>
                <a:latin typeface="Consolas" panose="020B0609020204030204" pitchFamily="49" charset="0"/>
              </a:rPr>
              <a:t>userContext</a:t>
            </a:r>
            <a:r>
              <a:rPr lang="en-US" altLang="ja-JP" sz="900" b="0" dirty="0">
                <a:solidFill>
                  <a:schemeClr val="bg1">
                    <a:lumMod val="65000"/>
                  </a:schemeClr>
                </a:solidFill>
                <a:effectLst/>
                <a:latin typeface="Consolas" panose="020B0609020204030204" pitchFamily="49" charset="0"/>
              </a:rPr>
              <a:t> = </a:t>
            </a:r>
            <a:r>
              <a:rPr lang="en-US" altLang="ja-JP" sz="900" b="0" dirty="0" err="1">
                <a:solidFill>
                  <a:schemeClr val="bg1">
                    <a:lumMod val="65000"/>
                  </a:schemeClr>
                </a:solidFill>
                <a:effectLst/>
                <a:latin typeface="Consolas" panose="020B0609020204030204" pitchFamily="49" charset="0"/>
              </a:rPr>
              <a:t>useUserContext</a:t>
            </a:r>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login: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ja-JP" altLang="en-US" sz="900" b="0" dirty="0">
                <a:solidFill>
                  <a:schemeClr val="bg1">
                    <a:lumMod val="65000"/>
                  </a:schemeClr>
                </a:solidFill>
                <a:effectLst/>
                <a:latin typeface="Consolas" panose="020B0609020204030204" pitchFamily="49" charset="0"/>
              </a:rPr>
              <a:t>・・・</a:t>
            </a:r>
            <a:endParaRPr lang="en-US" altLang="ja-JP" sz="900" b="0" dirty="0">
              <a:solidFill>
                <a:schemeClr val="bg1">
                  <a:lumMod val="65000"/>
                </a:schemeClr>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a:t>
            </a:r>
          </a:p>
          <a:p>
            <a:endParaRPr lang="en-US" altLang="ja-JP" sz="900" b="0" dirty="0">
              <a:solidFill>
                <a:srgbClr val="1A1A1A"/>
              </a:solidFill>
              <a:effectLst/>
              <a:latin typeface="Consolas" panose="020B0609020204030204" pitchFamily="49" charset="0"/>
            </a:endParaRPr>
          </a:p>
        </p:txBody>
      </p:sp>
      <p:sp>
        <p:nvSpPr>
          <p:cNvPr id="11" name="テキスト ボックス 10">
            <a:extLst>
              <a:ext uri="{FF2B5EF4-FFF2-40B4-BE49-F238E27FC236}">
                <a16:creationId xmlns:a16="http://schemas.microsoft.com/office/drawing/2014/main" id="{0D22A9D2-81CA-4270-8170-DA1201463DDE}"/>
              </a:ext>
            </a:extLst>
          </p:cNvPr>
          <p:cNvSpPr txBox="1"/>
          <p:nvPr/>
        </p:nvSpPr>
        <p:spPr>
          <a:xfrm>
            <a:off x="6233806" y="1844715"/>
            <a:ext cx="5958193" cy="4062651"/>
          </a:xfrm>
          <a:prstGeom prst="rect">
            <a:avLst/>
          </a:prstGeom>
          <a:solidFill>
            <a:schemeClr val="accent3">
              <a:lumMod val="20000"/>
              <a:lumOff val="80000"/>
            </a:schemeClr>
          </a:solidFill>
        </p:spPr>
        <p:txBody>
          <a:bodyPr wrap="square" bIns="0" rtlCol="0">
            <a:spAutoFit/>
          </a:bodyPr>
          <a:lstStyle/>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ログイン</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="error"&gt;{</a:t>
            </a:r>
            <a:r>
              <a:rPr lang="en-US" altLang="ja-JP" sz="900" b="0" dirty="0" err="1">
                <a:solidFill>
                  <a:schemeClr val="bg1">
                    <a:lumMod val="65000"/>
                  </a:schemeClr>
                </a:solidFill>
                <a:effectLst/>
                <a:latin typeface="Consolas" panose="020B0609020204030204" pitchFamily="49" charset="0"/>
              </a:rPr>
              <a:t>formError</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login</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type="text" {...</a:t>
            </a:r>
            <a:r>
              <a:rPr lang="en-US" altLang="ja-JP" sz="900" b="0" dirty="0" err="1">
                <a:solidFill>
                  <a:schemeClr val="bg1">
                    <a:lumMod val="65000"/>
                  </a:schemeClr>
                </a:solidFill>
                <a:effectLst/>
                <a:latin typeface="Consolas" panose="020B0609020204030204" pitchFamily="49" charset="0"/>
              </a:rPr>
              <a:t>userNameAttributes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err="1">
                <a:solidFill>
                  <a:schemeClr val="bg1">
                    <a:lumMod val="65000"/>
                  </a:schemeClr>
                </a:solidFill>
                <a:effectLst/>
                <a:latin typeface="Consolas" panose="020B0609020204030204" pitchFamily="49" charset="0"/>
              </a:rPr>
              <a:t>passwordAttributes</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Login_buttonGruop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Login_button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ログインする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endParaRPr lang="en-US" altLang="ja-JP" sz="900" b="0" dirty="0">
              <a:solidFill>
                <a:srgbClr val="1A1A1A"/>
              </a:solidFill>
              <a:effectLst/>
              <a:latin typeface="Consolas" panose="020B0609020204030204" pitchFamily="49" charset="0"/>
            </a:endParaRP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844890" y="5725425"/>
            <a:ext cx="4631989"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独自に作成した</a:t>
            </a:r>
            <a:r>
              <a:rPr kumimoji="1" lang="en-US" altLang="ja-JP" sz="1600" dirty="0">
                <a:solidFill>
                  <a:schemeClr val="bg1"/>
                </a:solidFill>
                <a:latin typeface="Meiryo UI" panose="020B0604030504040204" pitchFamily="50" charset="-128"/>
                <a:ea typeface="Meiryo UI" panose="020B0604030504040204" pitchFamily="50" charset="-128"/>
              </a:rPr>
              <a:t>validation</a:t>
            </a:r>
            <a:r>
              <a:rPr kumimoji="1" lang="ja-JP" altLang="en-US" sz="1600" dirty="0">
                <a:solidFill>
                  <a:schemeClr val="bg1"/>
                </a:solidFill>
                <a:latin typeface="Meiryo UI" panose="020B0604030504040204" pitchFamily="50" charset="-128"/>
                <a:ea typeface="Meiryo UI" panose="020B0604030504040204" pitchFamily="50" charset="-128"/>
              </a:rPr>
              <a:t>フックを使って実装します。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538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384995"/>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ログイン（バリデーション）</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2800" b="1" dirty="0">
              <a:latin typeface="Meiryo UI" panose="020B0604030504040204" pitchFamily="50" charset="-128"/>
              <a:ea typeface="Meiryo UI" panose="020B0604030504040204" pitchFamily="50" charset="-128"/>
            </a:endParaRPr>
          </a:p>
          <a:p>
            <a:r>
              <a:rPr kumimoji="1" lang="en-US" altLang="ja-JP" sz="2800" b="1" dirty="0">
                <a:latin typeface="Meiryo UI" panose="020B0604030504040204" pitchFamily="50" charset="-128"/>
                <a:ea typeface="Meiryo UI" panose="020B0604030504040204" pitchFamily="50" charset="-128"/>
              </a:rPr>
              <a:t>App.css</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85</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844715"/>
            <a:ext cx="1454175" cy="1015663"/>
          </a:xfrm>
          <a:prstGeom prst="rect">
            <a:avLst/>
          </a:prstGeom>
          <a:solidFill>
            <a:schemeClr val="accent3">
              <a:lumMod val="20000"/>
              <a:lumOff val="80000"/>
            </a:schemeClr>
          </a:solidFill>
        </p:spPr>
        <p:txBody>
          <a:bodyPr wrap="square" bIns="0" rtlCol="0">
            <a:spAutoFit/>
          </a:bodyPr>
          <a:lstStyle/>
          <a:p>
            <a:r>
              <a:rPr lang="es-ES" altLang="ja-JP" sz="900" b="0" dirty="0">
                <a:solidFill>
                  <a:schemeClr val="bg1">
                    <a:lumMod val="65000"/>
                  </a:schemeClr>
                </a:solidFill>
                <a:effectLst/>
                <a:latin typeface="Consolas" panose="020B0609020204030204" pitchFamily="49" charset="0"/>
              </a:rPr>
              <a:t>body {</a:t>
            </a:r>
          </a:p>
          <a:p>
            <a:r>
              <a:rPr lang="es-ES" altLang="ja-JP" sz="900" b="0" dirty="0">
                <a:solidFill>
                  <a:schemeClr val="bg1">
                    <a:lumMod val="65000"/>
                  </a:schemeClr>
                </a:solidFill>
                <a:effectLst/>
                <a:latin typeface="Consolas" panose="020B0609020204030204" pitchFamily="49" charset="0"/>
              </a:rPr>
              <a:t>    margin: 0;</a:t>
            </a:r>
          </a:p>
          <a:p>
            <a:r>
              <a:rPr lang="es-ES" altLang="ja-JP" sz="900" b="0" dirty="0">
                <a:solidFill>
                  <a:schemeClr val="bg1">
                    <a:lumMod val="65000"/>
                  </a:schemeClr>
                </a:solidFill>
                <a:effectLst/>
                <a:latin typeface="Consolas" panose="020B0609020204030204" pitchFamily="49" charset="0"/>
              </a:rPr>
              <a:t>}</a:t>
            </a:r>
          </a:p>
          <a:p>
            <a:br>
              <a:rPr lang="es-ES" altLang="ja-JP" sz="900" b="0" dirty="0">
                <a:solidFill>
                  <a:srgbClr val="1A1A1A"/>
                </a:solidFill>
                <a:effectLst/>
                <a:latin typeface="Consolas" panose="020B0609020204030204" pitchFamily="49" charset="0"/>
              </a:rPr>
            </a:br>
            <a:r>
              <a:rPr lang="es-ES" altLang="ja-JP" sz="900" b="0" dirty="0">
                <a:solidFill>
                  <a:srgbClr val="3778B7"/>
                </a:solidFill>
                <a:effectLst/>
                <a:latin typeface="Consolas" panose="020B0609020204030204" pitchFamily="49" charset="0"/>
              </a:rPr>
              <a:t>.</a:t>
            </a:r>
            <a:r>
              <a:rPr lang="es-ES" altLang="ja-JP" sz="900" b="0" dirty="0">
                <a:solidFill>
                  <a:srgbClr val="B052A1"/>
                </a:solidFill>
                <a:effectLst/>
                <a:latin typeface="Consolas" panose="020B0609020204030204" pitchFamily="49" charset="0"/>
              </a:rPr>
              <a:t>error</a:t>
            </a:r>
            <a:r>
              <a:rPr lang="es-ES" altLang="ja-JP" sz="900" b="0" dirty="0">
                <a:solidFill>
                  <a:srgbClr val="1A1A1A"/>
                </a:solidFill>
                <a:effectLst/>
                <a:latin typeface="Consolas" panose="020B0609020204030204" pitchFamily="49" charset="0"/>
              </a:rPr>
              <a:t> {</a:t>
            </a:r>
          </a:p>
          <a:p>
            <a:r>
              <a:rPr lang="es-ES" altLang="ja-JP" sz="900" b="0" dirty="0">
                <a:solidFill>
                  <a:srgbClr val="1A1A1A"/>
                </a:solidFill>
                <a:effectLst/>
                <a:latin typeface="Consolas" panose="020B0609020204030204" pitchFamily="49" charset="0"/>
              </a:rPr>
              <a:t>    </a:t>
            </a:r>
            <a:r>
              <a:rPr lang="es-ES" altLang="ja-JP" sz="900" b="0" dirty="0">
                <a:solidFill>
                  <a:srgbClr val="428226"/>
                </a:solidFill>
                <a:effectLst/>
                <a:latin typeface="Consolas" panose="020B0609020204030204" pitchFamily="49" charset="0"/>
              </a:rPr>
              <a:t>color</a:t>
            </a:r>
            <a:r>
              <a:rPr lang="es-ES" altLang="ja-JP" sz="900" b="0" dirty="0">
                <a:solidFill>
                  <a:srgbClr val="1A1A1A"/>
                </a:solidFill>
                <a:effectLst/>
                <a:latin typeface="Consolas" panose="020B0609020204030204" pitchFamily="49" charset="0"/>
              </a:rPr>
              <a:t>: </a:t>
            </a:r>
            <a:r>
              <a:rPr lang="es-ES" altLang="ja-JP" sz="900" b="0" dirty="0">
                <a:solidFill>
                  <a:srgbClr val="C94824"/>
                </a:solidFill>
                <a:effectLst/>
                <a:latin typeface="Consolas" panose="020B0609020204030204" pitchFamily="49" charset="0"/>
              </a:rPr>
              <a:t>red</a:t>
            </a:r>
            <a:r>
              <a:rPr lang="es-ES" altLang="ja-JP" sz="900" b="0" dirty="0">
                <a:solidFill>
                  <a:srgbClr val="1A1A1A"/>
                </a:solidFill>
                <a:effectLst/>
                <a:latin typeface="Consolas" panose="020B0609020204030204" pitchFamily="49" charset="0"/>
              </a:rPr>
              <a:t>;</a:t>
            </a:r>
          </a:p>
          <a:p>
            <a:r>
              <a:rPr lang="es-ES" altLang="ja-JP" sz="900" b="0" dirty="0">
                <a:solidFill>
                  <a:srgbClr val="1A1A1A"/>
                </a:solidFill>
                <a:effectLst/>
                <a:latin typeface="Consolas" panose="020B0609020204030204" pitchFamily="49" charset="0"/>
              </a:rPr>
              <a:t>}</a:t>
            </a:r>
          </a:p>
        </p:txBody>
      </p:sp>
      <p:sp>
        <p:nvSpPr>
          <p:cNvPr id="13" name="テキスト ボックス 12">
            <a:extLst>
              <a:ext uri="{FF2B5EF4-FFF2-40B4-BE49-F238E27FC236}">
                <a16:creationId xmlns:a16="http://schemas.microsoft.com/office/drawing/2014/main" id="{D42EFA35-0A3C-4B25-BDE3-7338B1829E37}"/>
              </a:ext>
            </a:extLst>
          </p:cNvPr>
          <p:cNvSpPr txBox="1"/>
          <p:nvPr/>
        </p:nvSpPr>
        <p:spPr>
          <a:xfrm>
            <a:off x="544747" y="3065118"/>
            <a:ext cx="3538156" cy="363882"/>
          </a:xfrm>
          <a:prstGeom prst="rect">
            <a:avLst/>
          </a:prstGeom>
          <a:solidFill>
            <a:schemeClr val="accent4"/>
          </a:solidFill>
        </p:spPr>
        <p:txBody>
          <a:bodyPr wrap="square" rtlCol="0">
            <a:spAutoFit/>
          </a:bodyPr>
          <a:lstStyle/>
          <a:p>
            <a:pPr>
              <a:lnSpc>
                <a:spcPts val="2400"/>
              </a:lnSpc>
            </a:pPr>
            <a:r>
              <a:rPr kumimoji="1" lang="ja-JP" altLang="en-US" sz="1600" dirty="0">
                <a:solidFill>
                  <a:schemeClr val="bg1"/>
                </a:solidFill>
                <a:latin typeface="Meiryo UI" panose="020B0604030504040204" pitchFamily="50" charset="-128"/>
                <a:ea typeface="Meiryo UI" panose="020B0604030504040204" pitchFamily="50" charset="-128"/>
              </a:rPr>
              <a:t>エラーメッセージのスタイルを追加します。</a:t>
            </a:r>
            <a:endParaRPr kumimoji="1" lang="en-US" altLang="ja-JP" sz="16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88880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09090D5-83DB-470F-9775-BD0B5E4B1595}"/>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バリデーションされることを確認しましょう。</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ログイン（動作確認）</a:t>
            </a:r>
            <a:endParaRPr kumimoji="1" lang="en-US" altLang="ja-JP"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86</a:t>
            </a:fld>
            <a:endParaRPr kumimoji="1" lang="ja-JP" altLang="en-US"/>
          </a:p>
        </p:txBody>
      </p:sp>
      <p:pic>
        <p:nvPicPr>
          <p:cNvPr id="6" name="図 5">
            <a:extLst>
              <a:ext uri="{FF2B5EF4-FFF2-40B4-BE49-F238E27FC236}">
                <a16:creationId xmlns:a16="http://schemas.microsoft.com/office/drawing/2014/main" id="{86CACC13-67D4-440A-9675-FFA2ADC8C7F1}"/>
              </a:ext>
            </a:extLst>
          </p:cNvPr>
          <p:cNvPicPr>
            <a:picLocks noChangeAspect="1"/>
          </p:cNvPicPr>
          <p:nvPr/>
        </p:nvPicPr>
        <p:blipFill>
          <a:blip r:embed="rId3"/>
          <a:stretch>
            <a:fillRect/>
          </a:stretch>
        </p:blipFill>
        <p:spPr>
          <a:xfrm>
            <a:off x="1000899" y="2274628"/>
            <a:ext cx="3891188" cy="3274829"/>
          </a:xfrm>
          <a:prstGeom prst="rect">
            <a:avLst/>
          </a:prstGeom>
        </p:spPr>
      </p:pic>
    </p:spTree>
    <p:extLst>
      <p:ext uri="{BB962C8B-B14F-4D97-AF65-F5344CB8AC3E}">
        <p14:creationId xmlns:p14="http://schemas.microsoft.com/office/powerpoint/2010/main" val="1601492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8389"/>
            <a:ext cx="12188389" cy="4796492"/>
          </a:xfrm>
          <a:prstGeom prst="rect">
            <a:avLst/>
          </a:prstGeom>
          <a:noFill/>
          <a:ln>
            <a:noFill/>
          </a:ln>
          <a:effectLst/>
        </p:spPr>
        <p:txBody>
          <a:bodyPr wrap="square" tIns="360000" bIns="360000" rtlCol="0" anchor="ctr">
            <a:noAutofit/>
          </a:bodyPr>
          <a:lstStyle/>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5</a:t>
            </a:r>
            <a:r>
              <a:rPr lang="ja-JP" altLang="en-US" sz="4400" b="1" dirty="0">
                <a:solidFill>
                  <a:schemeClr val="bg1"/>
                </a:solidFill>
                <a:latin typeface="Meiryo UI" panose="020B0604030504040204" pitchFamily="50" charset="-128"/>
                <a:ea typeface="Meiryo UI" panose="020B0604030504040204" pitchFamily="50" charset="-128"/>
              </a:rPr>
              <a:t>分休憩</a:t>
            </a:r>
            <a:endParaRPr lang="en-US" altLang="ja-JP" sz="4400" b="1" dirty="0">
              <a:solidFill>
                <a:schemeClr val="bg1"/>
              </a:solidFill>
              <a:latin typeface="Meiryo UI" panose="020B0604030504040204" pitchFamily="50" charset="-128"/>
              <a:ea typeface="Meiryo UI" panose="020B0604030504040204" pitchFamily="50" charset="-128"/>
            </a:endParaRPr>
          </a:p>
          <a:p>
            <a:pPr algn="ct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en-US" altLang="ja-JP" sz="4400" b="1" dirty="0">
                <a:solidFill>
                  <a:schemeClr val="bg1"/>
                </a:solidFill>
                <a:latin typeface="Meiryo UI" panose="020B0604030504040204" pitchFamily="50" charset="-128"/>
                <a:ea typeface="Meiryo UI" panose="020B0604030504040204" pitchFamily="50" charset="-128"/>
              </a:rPr>
              <a:t>TIS</a:t>
            </a:r>
            <a:r>
              <a:rPr lang="ja-JP" altLang="en-US" sz="4400" b="1" dirty="0">
                <a:solidFill>
                  <a:schemeClr val="bg1"/>
                </a:solidFill>
                <a:latin typeface="Meiryo UI" panose="020B0604030504040204" pitchFamily="50" charset="-128"/>
                <a:ea typeface="Meiryo UI" panose="020B0604030504040204" pitchFamily="50" charset="-128"/>
              </a:rPr>
              <a:t>インテックグループ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約</a:t>
            </a:r>
            <a:r>
              <a:rPr lang="en-US" altLang="ja-JP" sz="4400" b="1" dirty="0">
                <a:solidFill>
                  <a:schemeClr val="bg1"/>
                </a:solidFill>
                <a:latin typeface="Meiryo UI" panose="020B0604030504040204" pitchFamily="50" charset="-128"/>
                <a:ea typeface="Meiryo UI" panose="020B0604030504040204" pitchFamily="50" charset="-128"/>
              </a:rPr>
              <a:t>370</a:t>
            </a:r>
            <a:r>
              <a:rPr lang="ja-JP" altLang="en-US" sz="4400" b="1" dirty="0">
                <a:solidFill>
                  <a:schemeClr val="bg1"/>
                </a:solidFill>
                <a:latin typeface="Meiryo UI" panose="020B0604030504040204" pitchFamily="50" charset="-128"/>
                <a:ea typeface="Meiryo UI" panose="020B0604030504040204" pitchFamily="50" charset="-128"/>
              </a:rPr>
              <a:t>件</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bg1"/>
                </a:solidFill>
                <a:latin typeface="Meiryo UI" panose="020B0604030504040204" pitchFamily="50" charset="-128"/>
                <a:ea typeface="Meiryo UI" panose="020B0604030504040204" pitchFamily="50" charset="-128"/>
              </a:rPr>
              <a:t>何の数字？</a:t>
            </a:r>
            <a:endParaRPr lang="en-US" altLang="ja-JP" sz="4400" b="1" dirty="0">
              <a:solidFill>
                <a:schemeClr val="bg1"/>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社内の</a:t>
            </a:r>
            <a:r>
              <a:rPr lang="en-US" altLang="ja-JP" sz="4400" b="1" dirty="0">
                <a:solidFill>
                  <a:schemeClr val="accent5"/>
                </a:solidFill>
                <a:latin typeface="Meiryo UI" panose="020B0604030504040204" pitchFamily="50" charset="-128"/>
                <a:ea typeface="Meiryo UI" panose="020B0604030504040204" pitchFamily="50" charset="-128"/>
              </a:rPr>
              <a:t>QA</a:t>
            </a:r>
            <a:r>
              <a:rPr lang="ja-JP" altLang="en-US" sz="4400" b="1" dirty="0">
                <a:solidFill>
                  <a:schemeClr val="accent5"/>
                </a:solidFill>
                <a:latin typeface="Meiryo UI" panose="020B0604030504040204" pitchFamily="50" charset="-128"/>
                <a:ea typeface="Meiryo UI" panose="020B0604030504040204" pitchFamily="50" charset="-128"/>
              </a:rPr>
              <a:t>サービスの半年間の質問数</a:t>
            </a:r>
            <a:endParaRPr lang="en-US" altLang="ja-JP" sz="4400" b="1" dirty="0">
              <a:solidFill>
                <a:schemeClr val="accent5"/>
              </a:solidFill>
              <a:latin typeface="Meiryo UI" panose="020B0604030504040204" pitchFamily="50" charset="-128"/>
              <a:ea typeface="Meiryo UI" panose="020B0604030504040204" pitchFamily="50" charset="-128"/>
            </a:endParaRPr>
          </a:p>
          <a:p>
            <a:pPr algn="ctr"/>
            <a:r>
              <a:rPr lang="ja-JP" altLang="en-US" sz="4400" b="1" dirty="0">
                <a:solidFill>
                  <a:schemeClr val="accent5"/>
                </a:solidFill>
                <a:latin typeface="Meiryo UI" panose="020B0604030504040204" pitchFamily="50" charset="-128"/>
                <a:ea typeface="Meiryo UI" panose="020B0604030504040204" pitchFamily="50" charset="-128"/>
              </a:rPr>
              <a:t>グループ全体</a:t>
            </a:r>
            <a:r>
              <a:rPr lang="en-US" altLang="ja-JP" sz="4400" b="1" dirty="0">
                <a:solidFill>
                  <a:schemeClr val="accent5"/>
                </a:solidFill>
                <a:latin typeface="Meiryo UI" panose="020B0604030504040204" pitchFamily="50" charset="-128"/>
                <a:ea typeface="Meiryo UI" panose="020B0604030504040204" pitchFamily="50" charset="-128"/>
              </a:rPr>
              <a:t>2</a:t>
            </a:r>
            <a:r>
              <a:rPr lang="ja-JP" altLang="en-US" sz="4400" b="1" dirty="0">
                <a:solidFill>
                  <a:schemeClr val="accent5"/>
                </a:solidFill>
                <a:latin typeface="Meiryo UI" panose="020B0604030504040204" pitchFamily="50" charset="-128"/>
                <a:ea typeface="Meiryo UI" panose="020B0604030504040204" pitchFamily="50" charset="-128"/>
              </a:rPr>
              <a:t>万人の総力で戦う</a:t>
            </a:r>
          </a:p>
        </p:txBody>
      </p:sp>
      <p:sp>
        <p:nvSpPr>
          <p:cNvPr id="3" name="スライド番号プレースホルダー 2">
            <a:extLst>
              <a:ext uri="{FF2B5EF4-FFF2-40B4-BE49-F238E27FC236}">
                <a16:creationId xmlns:a16="http://schemas.microsoft.com/office/drawing/2014/main" id="{6F448A2C-9C5D-4263-A831-BD5C7B1E0ACF}"/>
              </a:ext>
            </a:extLst>
          </p:cNvPr>
          <p:cNvSpPr>
            <a:spLocks noGrp="1"/>
          </p:cNvSpPr>
          <p:nvPr>
            <p:ph type="sldNum" sz="quarter" idx="12"/>
          </p:nvPr>
        </p:nvSpPr>
        <p:spPr/>
        <p:txBody>
          <a:bodyPr/>
          <a:lstStyle/>
          <a:p>
            <a:fld id="{A783C381-2822-4F05-8A88-66F73725CF2D}" type="slidenum">
              <a:rPr kumimoji="1" lang="ja-JP" altLang="en-US" smtClean="0"/>
              <a:t>87</a:t>
            </a:fld>
            <a:endParaRPr kumimoji="1" lang="ja-JP" altLang="en-US"/>
          </a:p>
        </p:txBody>
      </p:sp>
    </p:spTree>
    <p:extLst>
      <p:ext uri="{BB962C8B-B14F-4D97-AF65-F5344CB8AC3E}">
        <p14:creationId xmlns:p14="http://schemas.microsoft.com/office/powerpoint/2010/main" val="3221344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88</a:t>
            </a:fld>
            <a:endParaRPr kumimoji="1" lang="ja-JP" altLang="en-US"/>
          </a:p>
        </p:txBody>
      </p:sp>
      <p:pic>
        <p:nvPicPr>
          <p:cNvPr id="4" name="Picture 4" descr="signup">
            <a:extLst>
              <a:ext uri="{FF2B5EF4-FFF2-40B4-BE49-F238E27FC236}">
                <a16:creationId xmlns:a16="http://schemas.microsoft.com/office/drawing/2014/main" id="{7CF2C240-196E-448E-BAE1-7A7F74AB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42" y="2785278"/>
            <a:ext cx="5601586" cy="2954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92F7137-1B8B-49D6-B97A-F51702E338E9}"/>
              </a:ext>
            </a:extLst>
          </p:cNvPr>
          <p:cNvSpPr txBox="1"/>
          <p:nvPr/>
        </p:nvSpPr>
        <p:spPr>
          <a:xfrm>
            <a:off x="715816" y="1308543"/>
            <a:ext cx="10888049" cy="2502865"/>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ユーザコンテクストを使ってユーザ登録を実装します。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ハンズオン最後の作業</a:t>
            </a:r>
            <a:r>
              <a:rPr kumimoji="1" lang="ja-JP" altLang="en-US" sz="2000" dirty="0">
                <a:latin typeface="Meiryo UI" panose="020B0604030504040204" pitchFamily="50" charset="-128"/>
                <a:ea typeface="Meiryo UI" panose="020B0604030504040204" pitchFamily="50" charset="-128"/>
              </a:rPr>
              <a:t>になります。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次のページの完成版ソースを参考に</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ユーザ登録を実装してみてください。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706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1107996"/>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ユーザ登録</a:t>
            </a:r>
            <a:endParaRPr kumimoji="1" lang="en-US" altLang="ja-JP" sz="2800" b="1" dirty="0">
              <a:latin typeface="Meiryo UI" panose="020B0604030504040204" pitchFamily="50" charset="-128"/>
              <a:ea typeface="Meiryo UI" panose="020B0604030504040204" pitchFamily="50" charset="-128"/>
            </a:endParaRPr>
          </a:p>
          <a:p>
            <a:endParaRPr kumimoji="1" lang="en-US" altLang="ja-JP" sz="1000" b="1" dirty="0">
              <a:latin typeface="Meiryo UI" panose="020B0604030504040204" pitchFamily="50" charset="-128"/>
              <a:ea typeface="Meiryo UI" panose="020B0604030504040204" pitchFamily="50" charset="-128"/>
            </a:endParaRPr>
          </a:p>
          <a:p>
            <a:r>
              <a:rPr kumimoji="1" lang="en-US" altLang="ja-JP" sz="2800" b="1" dirty="0" err="1">
                <a:latin typeface="Meiryo UI" panose="020B0604030504040204" pitchFamily="50" charset="-128"/>
                <a:ea typeface="Meiryo UI" panose="020B0604030504040204" pitchFamily="50" charset="-128"/>
              </a:rPr>
              <a:t>Signup.tsx</a:t>
            </a:r>
            <a:endParaRPr kumimoji="1" lang="ja-JP" altLang="en-US" sz="2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AC633E-0C87-47B7-8E75-4919A4026B61}"/>
              </a:ext>
            </a:extLst>
          </p:cNvPr>
          <p:cNvSpPr>
            <a:spLocks noGrp="1"/>
          </p:cNvSpPr>
          <p:nvPr>
            <p:ph type="sldNum" sz="quarter" idx="12"/>
          </p:nvPr>
        </p:nvSpPr>
        <p:spPr/>
        <p:txBody>
          <a:bodyPr/>
          <a:lstStyle/>
          <a:p>
            <a:fld id="{A783C381-2822-4F05-8A88-66F73725CF2D}" type="slidenum">
              <a:rPr kumimoji="1" lang="ja-JP" altLang="en-US" smtClean="0"/>
              <a:t>89</a:t>
            </a:fld>
            <a:endParaRPr kumimoji="1" lang="ja-JP" altLang="en-US"/>
          </a:p>
        </p:txBody>
      </p:sp>
      <p:sp>
        <p:nvSpPr>
          <p:cNvPr id="5" name="テキスト ボックス 4">
            <a:extLst>
              <a:ext uri="{FF2B5EF4-FFF2-40B4-BE49-F238E27FC236}">
                <a16:creationId xmlns:a16="http://schemas.microsoft.com/office/drawing/2014/main" id="{A08ADE88-8A26-44C2-BCC3-E75D94A37DB1}"/>
              </a:ext>
            </a:extLst>
          </p:cNvPr>
          <p:cNvSpPr txBox="1"/>
          <p:nvPr/>
        </p:nvSpPr>
        <p:spPr>
          <a:xfrm>
            <a:off x="544746" y="1533508"/>
            <a:ext cx="5260631" cy="5170646"/>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import React, </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from "react";</a:t>
            </a:r>
          </a:p>
          <a:p>
            <a:r>
              <a:rPr lang="en-US" altLang="ja-JP" sz="900" b="0" dirty="0">
                <a:solidFill>
                  <a:schemeClr val="bg1">
                    <a:lumMod val="65000"/>
                  </a:schemeClr>
                </a:solidFill>
                <a:effectLst/>
                <a:latin typeface="Consolas" panose="020B0609020204030204" pitchFamily="49" charset="0"/>
              </a:rPr>
              <a:t>import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 } from 'react-router-</a:t>
            </a:r>
            <a:r>
              <a:rPr lang="en-US" altLang="ja-JP" sz="900" b="0" dirty="0" err="1">
                <a:solidFill>
                  <a:schemeClr val="bg1">
                    <a:lumMod val="65000"/>
                  </a:schemeClr>
                </a:solidFill>
                <a:effectLst/>
                <a:latin typeface="Consolas" panose="020B0609020204030204" pitchFamily="49" charset="0"/>
              </a:rPr>
              <a:t>dom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import './Signup.css';</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'../contexts/</a:t>
            </a:r>
            <a:r>
              <a:rPr lang="en-US" altLang="ja-JP" sz="900" b="0" dirty="0" err="1">
                <a:solidFill>
                  <a:srgbClr val="428226"/>
                </a:solidFill>
                <a:effectLst/>
                <a:latin typeface="Consolas" panose="020B0609020204030204" pitchFamily="49" charset="0"/>
              </a:rPr>
              <a:t>UserContext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'../hooks/</a:t>
            </a:r>
            <a:r>
              <a:rPr lang="en-US" altLang="ja-JP" sz="900" b="0" dirty="0" err="1">
                <a:solidFill>
                  <a:srgbClr val="428226"/>
                </a:solidFill>
                <a:effectLst/>
                <a:latin typeface="Consolas" panose="020B0609020204030204" pitchFamily="49" charset="0"/>
              </a:rPr>
              <a:t>useInput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B052A1"/>
                </a:solidFill>
                <a:effectLst/>
                <a:latin typeface="Consolas" panose="020B0609020204030204" pitchFamily="49" charset="0"/>
              </a:rPr>
              <a:t>import</a:t>
            </a:r>
            <a:r>
              <a:rPr lang="en-US" altLang="ja-JP" sz="900" b="0" dirty="0">
                <a:solidFill>
                  <a:srgbClr val="1A1A1A"/>
                </a:solidFill>
                <a:effectLst/>
                <a:latin typeface="Consolas" panose="020B0609020204030204" pitchFamily="49" charset="0"/>
              </a:rPr>
              <a:t> { </a:t>
            </a:r>
            <a:r>
              <a:rPr lang="en-US" altLang="ja-JP" sz="900" b="0" dirty="0" err="1">
                <a:solidFill>
                  <a:srgbClr val="3778B7"/>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 } </a:t>
            </a:r>
            <a:r>
              <a:rPr lang="en-US" altLang="ja-JP" sz="900" b="0" dirty="0">
                <a:solidFill>
                  <a:srgbClr val="B052A1"/>
                </a:solidFill>
                <a:effectLst/>
                <a:latin typeface="Consolas" panose="020B0609020204030204" pitchFamily="49" charset="0"/>
              </a:rPr>
              <a:t>from</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'../validation'</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A56416"/>
                </a:solidFill>
                <a:effectLst/>
                <a:latin typeface="Consolas" panose="020B0609020204030204" pitchFamily="49" charset="0"/>
              </a:rPr>
              <a:t>type</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 string</a:t>
            </a:r>
            <a:endParaRPr lang="en-US" altLang="ja-JP" sz="900" b="0" dirty="0">
              <a:solidFill>
                <a:srgbClr val="1A1A1A"/>
              </a:solidFill>
              <a:effectLst/>
              <a:latin typeface="Consolas" panose="020B0609020204030204" pitchFamily="49" charset="0"/>
            </a:endParaRPr>
          </a:p>
          <a:p>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export const Signup: </a:t>
            </a:r>
            <a:r>
              <a:rPr lang="en-US" altLang="ja-JP" sz="900" b="0" dirty="0" err="1">
                <a:solidFill>
                  <a:schemeClr val="bg1">
                    <a:lumMod val="65000"/>
                  </a:schemeClr>
                </a:solidFill>
                <a:effectLst/>
                <a:latin typeface="Consolas" panose="020B0609020204030204" pitchFamily="49" charset="0"/>
              </a:rPr>
              <a:t>React.FC</a:t>
            </a:r>
            <a:r>
              <a:rPr lang="en-US" altLang="ja-JP" sz="900" b="0" dirty="0">
                <a:solidFill>
                  <a:schemeClr val="bg1">
                    <a:lumMod val="65000"/>
                  </a:schemeClr>
                </a:solidFill>
                <a:effectLst/>
                <a:latin typeface="Consolas" panose="020B0609020204030204" pitchFamily="49" charset="0"/>
              </a:rPr>
              <a:t> = () =&gt; {</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useInput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formError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useState</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history = </a:t>
            </a:r>
            <a:r>
              <a:rPr lang="en-US" altLang="ja-JP" sz="900" b="0" dirty="0" err="1">
                <a:solidFill>
                  <a:schemeClr val="bg1">
                    <a:lumMod val="65000"/>
                  </a:schemeClr>
                </a:solidFill>
                <a:effectLst/>
                <a:latin typeface="Consolas" panose="020B0609020204030204" pitchFamily="49" charset="0"/>
              </a:rPr>
              <a:t>useHistory</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userContext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useUserContext</a:t>
            </a:r>
            <a:r>
              <a:rPr lang="en-US" altLang="ja-JP" sz="900" b="0" dirty="0">
                <a:solidFill>
                  <a:srgbClr val="1A1A1A"/>
                </a:solidFill>
                <a:effectLst/>
                <a:latin typeface="Consolas" panose="020B0609020204030204" pitchFamily="49" charset="0"/>
              </a:rPr>
              <a:t>();</a:t>
            </a:r>
          </a:p>
          <a:p>
            <a:br>
              <a:rPr lang="en-US" altLang="ja-JP" sz="900" b="0" dirty="0">
                <a:solidFill>
                  <a:srgbClr val="1A1A1A"/>
                </a:solidFill>
                <a:effectLst/>
                <a:latin typeface="Consolas" panose="020B0609020204030204" pitchFamily="49" charset="0"/>
              </a:rPr>
            </a:b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error</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useValidation</a:t>
            </a:r>
            <a:r>
              <a:rPr lang="en-US" altLang="ja-JP" sz="900" b="0" dirty="0">
                <a:solidFill>
                  <a:srgbClr val="1A1A1A"/>
                </a:solidFill>
                <a:effectLst/>
                <a:latin typeface="Consolas" panose="020B0609020204030204" pitchFamily="49" charset="0"/>
              </a:rPr>
              <a:t>&lt;</a:t>
            </a:r>
            <a:r>
              <a:rPr lang="en-US" altLang="ja-JP" sz="900" b="0" dirty="0" err="1">
                <a:solidFill>
                  <a:srgbClr val="A56416"/>
                </a:solidFill>
                <a:effectLst/>
                <a:latin typeface="Consolas" panose="020B0609020204030204" pitchFamily="49" charset="0"/>
              </a:rPr>
              <a:t>ValidationFields</a:t>
            </a:r>
            <a:r>
              <a:rPr lang="en-US" altLang="ja-JP" sz="900" b="0" dirty="0">
                <a:solidFill>
                  <a:srgbClr val="1A1A1A"/>
                </a:solidFill>
                <a:effectLst/>
                <a:latin typeface="Consolas" panose="020B0609020204030204" pitchFamily="49" charset="0"/>
              </a:rPr>
              <a:t>&gt;({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userName</a:t>
            </a:r>
            <a:r>
              <a:rPr lang="en-US" altLang="ja-JP" sz="900" b="0" dirty="0">
                <a:solidFill>
                  <a:srgbClr val="C94824"/>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名前を入力してください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stringField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C94824"/>
                </a:solidFill>
                <a:effectLst/>
                <a:latin typeface="Consolas" panose="020B0609020204030204" pitchFamily="49" charset="0"/>
              </a:rPr>
              <a:t>required</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パスワードを入力してください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minLength</a:t>
            </a:r>
            <a:r>
              <a:rPr lang="en-US" altLang="ja-JP" sz="900" b="0" dirty="0">
                <a:solidFill>
                  <a:srgbClr val="1A1A1A"/>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4</a:t>
            </a:r>
            <a:r>
              <a:rPr lang="en-US" altLang="ja-JP" sz="900" b="0" dirty="0">
                <a:solidFill>
                  <a:srgbClr val="1A1A1A"/>
                </a:solidFill>
                <a:effectLst/>
                <a:latin typeface="Consolas" panose="020B0609020204030204" pitchFamily="49" charset="0"/>
              </a:rPr>
              <a:t>, </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パスワードは</a:t>
            </a:r>
            <a:r>
              <a:rPr lang="en-US" altLang="ja-JP" sz="900" b="0" dirty="0">
                <a:solidFill>
                  <a:srgbClr val="428226"/>
                </a:solidFill>
                <a:effectLst/>
                <a:latin typeface="Consolas" panose="020B0609020204030204" pitchFamily="49" charset="0"/>
              </a:rPr>
              <a:t>4</a:t>
            </a:r>
            <a:r>
              <a:rPr lang="ja-JP" altLang="en-US" sz="900" b="0" dirty="0">
                <a:solidFill>
                  <a:srgbClr val="428226"/>
                </a:solidFill>
                <a:effectLst/>
                <a:latin typeface="Consolas" panose="020B0609020204030204" pitchFamily="49" charset="0"/>
              </a:rPr>
              <a:t>桁以上入力してください</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br>
              <a:rPr lang="en-US" altLang="ja-JP" sz="900" b="0" dirty="0">
                <a:solidFill>
                  <a:srgbClr val="1A1A1A"/>
                </a:solidFill>
                <a:effectLst/>
                <a:latin typeface="Consolas" panose="020B0609020204030204" pitchFamily="49" charset="0"/>
              </a:rPr>
            </a:br>
            <a:r>
              <a:rPr lang="en-US" altLang="ja-JP" sz="900" b="0" dirty="0">
                <a:solidFill>
                  <a:schemeClr val="bg1">
                    <a:lumMod val="65000"/>
                  </a:schemeClr>
                </a:solidFill>
                <a:effectLst/>
                <a:latin typeface="Consolas" panose="020B0609020204030204" pitchFamily="49" charset="0"/>
              </a:rPr>
              <a:t>  const signup: </a:t>
            </a:r>
            <a:r>
              <a:rPr lang="en-US" altLang="ja-JP" sz="900" b="0" dirty="0" err="1">
                <a:solidFill>
                  <a:schemeClr val="bg1">
                    <a:lumMod val="65000"/>
                  </a:schemeClr>
                </a:solidFill>
                <a:effectLst/>
                <a:latin typeface="Consolas" panose="020B0609020204030204" pitchFamily="49" charset="0"/>
              </a:rPr>
              <a:t>React.FormEventHandler</a:t>
            </a:r>
            <a:r>
              <a:rPr lang="en-US" altLang="ja-JP" sz="900" b="0" dirty="0">
                <a:solidFill>
                  <a:schemeClr val="bg1">
                    <a:lumMod val="65000"/>
                  </a:schemeClr>
                </a:solidFill>
                <a:effectLst/>
                <a:latin typeface="Consolas" panose="020B0609020204030204" pitchFamily="49" charset="0"/>
              </a:rPr>
              <a:t>&lt;</a:t>
            </a:r>
            <a:r>
              <a:rPr lang="en-US" altLang="ja-JP" sz="900" b="0" dirty="0" err="1">
                <a:solidFill>
                  <a:schemeClr val="bg1">
                    <a:lumMod val="65000"/>
                  </a:schemeClr>
                </a:solidFill>
                <a:effectLst/>
                <a:latin typeface="Consolas" panose="020B0609020204030204" pitchFamily="49" charset="0"/>
              </a:rPr>
              <a:t>HTMLFormElement</a:t>
            </a:r>
            <a:r>
              <a:rPr lang="en-US" altLang="ja-JP" sz="900" b="0" dirty="0">
                <a:solidFill>
                  <a:schemeClr val="bg1">
                    <a:lumMod val="65000"/>
                  </a:schemeClr>
                </a:solidFill>
                <a:effectLst/>
                <a:latin typeface="Consolas" panose="020B0609020204030204" pitchFamily="49" charset="0"/>
              </a:rPr>
              <a:t>&gt; = async (event) =&gt;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event.preventDefault</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const</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a:solidFill>
                  <a:srgbClr val="A5641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await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userContext</a:t>
            </a:r>
            <a:r>
              <a:rPr lang="en-US" altLang="ja-JP" sz="900" b="0" dirty="0" err="1">
                <a:solidFill>
                  <a:srgbClr val="1A1A1A"/>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if</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result</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instanceof</a:t>
            </a:r>
            <a:r>
              <a:rPr lang="en-US" altLang="ja-JP" sz="900" b="0" dirty="0">
                <a:solidFill>
                  <a:srgbClr val="1A1A1A"/>
                </a:solidFill>
                <a:effectLst/>
                <a:latin typeface="Consolas" panose="020B0609020204030204" pitchFamily="49" charset="0"/>
              </a:rPr>
              <a:t> </a:t>
            </a:r>
            <a:r>
              <a:rPr lang="en-US" altLang="ja-JP" sz="900" b="0" dirty="0" err="1">
                <a:solidFill>
                  <a:srgbClr val="A56416"/>
                </a:solidFill>
                <a:effectLst/>
                <a:latin typeface="Consolas" panose="020B0609020204030204" pitchFamily="49" charset="0"/>
              </a:rPr>
              <a:t>AccountConflictError</a:t>
            </a:r>
            <a:r>
              <a:rPr lang="en-US" altLang="ja-JP" sz="900" b="0" dirty="0">
                <a:solidFill>
                  <a:srgbClr val="1A1A1A"/>
                </a:solidFill>
                <a:effectLst/>
                <a:latin typeface="Consolas" panose="020B0609020204030204" pitchFamily="49" charset="0"/>
              </a:rPr>
              <a:t>) {</a:t>
            </a:r>
          </a:p>
          <a:p>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ja-JP" altLang="en-US" sz="900" b="0" dirty="0">
                <a:solidFill>
                  <a:srgbClr val="428226"/>
                </a:solidFill>
                <a:effectLst/>
                <a:latin typeface="Consolas" panose="020B0609020204030204" pitchFamily="49" charset="0"/>
              </a:rPr>
              <a:t>サインアップに失敗しました。同じ名前が登録されています。</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r>
              <a:rPr lang="en-US" altLang="ja-JP" sz="900" b="0" dirty="0">
                <a:solidFill>
                  <a:srgbClr val="B052A1"/>
                </a:solidFill>
                <a:effectLst/>
                <a:latin typeface="Consolas" panose="020B0609020204030204" pitchFamily="49" charset="0"/>
              </a:rPr>
              <a:t>return</a:t>
            </a:r>
            <a:r>
              <a:rPr lang="en-US" altLang="ja-JP" sz="900" b="0" dirty="0">
                <a:solidFill>
                  <a:srgbClr val="1A1A1A"/>
                </a:solidFill>
                <a:effectLst/>
                <a:latin typeface="Consolas" panose="020B0609020204030204" pitchFamily="49" charset="0"/>
              </a:rPr>
              <a:t>;</a:t>
            </a:r>
          </a:p>
          <a:p>
            <a:r>
              <a:rPr lang="en-US" altLang="ja-JP" sz="900" b="0" dirty="0">
                <a:solidFill>
                  <a:srgbClr val="1A1A1A"/>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    </a:t>
            </a:r>
            <a:r>
              <a:rPr lang="en-US" altLang="ja-JP" sz="900" b="0" dirty="0" err="1">
                <a:solidFill>
                  <a:schemeClr val="bg1">
                    <a:lumMod val="65000"/>
                  </a:schemeClr>
                </a:solidFill>
                <a:effectLst/>
                <a:latin typeface="Consolas" panose="020B0609020204030204" pitchFamily="49" charset="0"/>
              </a:rPr>
              <a:t>history.push</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chemeClr val="bg1">
                    <a:lumMod val="65000"/>
                  </a:schemeClr>
                </a:solidFill>
                <a:effectLst/>
                <a:latin typeface="Consolas" panose="020B0609020204030204" pitchFamily="49" charset="0"/>
              </a:rPr>
              <a:t>  };</a:t>
            </a:r>
          </a:p>
        </p:txBody>
      </p:sp>
      <p:sp>
        <p:nvSpPr>
          <p:cNvPr id="4" name="テキスト ボックス 3">
            <a:extLst>
              <a:ext uri="{FF2B5EF4-FFF2-40B4-BE49-F238E27FC236}">
                <a16:creationId xmlns:a16="http://schemas.microsoft.com/office/drawing/2014/main" id="{673A4E78-1C31-45AC-83BC-B1997FFFA1AB}"/>
              </a:ext>
            </a:extLst>
          </p:cNvPr>
          <p:cNvSpPr txBox="1"/>
          <p:nvPr/>
        </p:nvSpPr>
        <p:spPr>
          <a:xfrm>
            <a:off x="5911702" y="1533507"/>
            <a:ext cx="5996763" cy="3785652"/>
          </a:xfrm>
          <a:prstGeom prst="rect">
            <a:avLst/>
          </a:prstGeom>
          <a:solidFill>
            <a:schemeClr val="accent3">
              <a:lumMod val="20000"/>
              <a:lumOff val="80000"/>
            </a:schemeClr>
          </a:solidFill>
        </p:spPr>
        <p:txBody>
          <a:bodyPr wrap="square" bIns="0" rtlCol="0">
            <a:spAutoFit/>
          </a:bodyPr>
          <a:lstStyle/>
          <a:p>
            <a:r>
              <a:rPr lang="en-US" altLang="ja-JP" sz="900" b="0" dirty="0">
                <a:solidFill>
                  <a:schemeClr val="bg1">
                    <a:lumMod val="65000"/>
                  </a:schemeClr>
                </a:solidFill>
                <a:effectLst/>
                <a:latin typeface="Consolas" panose="020B0609020204030204" pitchFamily="49" charset="0"/>
              </a:rPr>
              <a:t>  return (</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Signup_content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Signup_box</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Signup_title</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&lt;h1&gt;</a:t>
            </a:r>
            <a:r>
              <a:rPr lang="ja-JP" altLang="en-US" sz="900" b="0" dirty="0">
                <a:solidFill>
                  <a:schemeClr val="bg1">
                    <a:lumMod val="65000"/>
                  </a:schemeClr>
                </a:solidFill>
                <a:effectLst/>
                <a:latin typeface="Consolas" panose="020B0609020204030204" pitchFamily="49" charset="0"/>
              </a:rPr>
              <a:t>ユーザー登録</a:t>
            </a:r>
            <a:r>
              <a:rPr lang="en-US" altLang="ja-JP" sz="900" b="0" dirty="0">
                <a:solidFill>
                  <a:schemeClr val="bg1">
                    <a:lumMod val="65000"/>
                  </a:schemeClr>
                </a:solidFill>
                <a:effectLst/>
                <a:latin typeface="Consolas" panose="020B0609020204030204" pitchFamily="49" charset="0"/>
              </a:rPr>
              <a:t>&lt;/h1&gt;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formError</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Signup_form</a:t>
            </a:r>
            <a:r>
              <a:rPr lang="en-US" altLang="ja-JP" sz="900" b="0" dirty="0">
                <a:solidFill>
                  <a:schemeClr val="bg1">
                    <a:lumMod val="65000"/>
                  </a:schemeClr>
                </a:solidFill>
                <a:effectLst/>
                <a:latin typeface="Consolas" panose="020B0609020204030204" pitchFamily="49" charset="0"/>
              </a:rPr>
              <a:t>"</a:t>
            </a:r>
          </a:p>
          <a:p>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onSubmit</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err="1">
                <a:solidFill>
                  <a:srgbClr val="C94824"/>
                </a:solidFill>
                <a:effectLst/>
                <a:latin typeface="Consolas" panose="020B0609020204030204" pitchFamily="49" charset="0"/>
              </a:rPr>
              <a:t>handleSubmit</a:t>
            </a:r>
            <a:r>
              <a:rPr lang="en-US" altLang="ja-JP" sz="900" b="0" dirty="0">
                <a:solidFill>
                  <a:srgbClr val="1A1A1A"/>
                </a:solidFill>
                <a:effectLst/>
                <a:latin typeface="Consolas" panose="020B0609020204030204" pitchFamily="49" charset="0"/>
              </a:rPr>
              <a:t>({ </a:t>
            </a:r>
            <a:r>
              <a:rPr lang="en-US" altLang="ja-JP" sz="900" b="0" dirty="0" err="1">
                <a:solidFill>
                  <a:srgbClr val="3778B7"/>
                </a:solidFill>
                <a:effectLst/>
                <a:latin typeface="Consolas" panose="020B0609020204030204" pitchFamily="49" charset="0"/>
              </a:rPr>
              <a:t>userName</a:t>
            </a:r>
            <a:r>
              <a:rPr lang="en-US" altLang="ja-JP" sz="900" b="0" dirty="0">
                <a:solidFill>
                  <a:srgbClr val="1A1A1A"/>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password</a:t>
            </a:r>
            <a:r>
              <a:rPr lang="en-US" altLang="ja-JP" sz="900" b="0" dirty="0">
                <a:solidFill>
                  <a:srgbClr val="1A1A1A"/>
                </a:solidFill>
                <a:effectLst/>
                <a:latin typeface="Consolas" panose="020B0609020204030204" pitchFamily="49" charset="0"/>
              </a:rPr>
              <a:t> }, </a:t>
            </a:r>
            <a:r>
              <a:rPr lang="en-US" altLang="ja-JP" sz="900" b="0" dirty="0">
                <a:solidFill>
                  <a:srgbClr val="3778B7"/>
                </a:solidFill>
                <a:effectLst/>
                <a:latin typeface="Consolas" panose="020B0609020204030204" pitchFamily="49" charset="0"/>
              </a:rPr>
              <a:t>signup</a:t>
            </a:r>
            <a:r>
              <a:rPr lang="en-US" altLang="ja-JP" sz="900" b="0" dirty="0">
                <a:solidFill>
                  <a:srgbClr val="1A1A1A"/>
                </a:solidFill>
                <a:effectLst/>
                <a:latin typeface="Consolas" panose="020B0609020204030204" pitchFamily="49" charset="0"/>
              </a:rPr>
              <a:t>, () </a:t>
            </a:r>
            <a:r>
              <a:rPr lang="en-US" altLang="ja-JP" sz="900" b="0" dirty="0">
                <a:solidFill>
                  <a:srgbClr val="A56416"/>
                </a:solidFill>
                <a:effectLst/>
                <a:latin typeface="Consolas" panose="020B0609020204030204" pitchFamily="49" charset="0"/>
              </a:rPr>
              <a:t>=&gt;</a:t>
            </a:r>
            <a:r>
              <a:rPr lang="en-US" altLang="ja-JP" sz="900" b="0" dirty="0">
                <a:solidFill>
                  <a:srgbClr val="1A1A1A"/>
                </a:solidFill>
                <a:effectLst/>
                <a:latin typeface="Consolas" panose="020B0609020204030204" pitchFamily="49" charset="0"/>
              </a:rPr>
              <a:t> </a:t>
            </a:r>
            <a:r>
              <a:rPr lang="en-US" altLang="ja-JP" sz="900" b="0" dirty="0" err="1">
                <a:solidFill>
                  <a:srgbClr val="C94824"/>
                </a:solidFill>
                <a:effectLst/>
                <a:latin typeface="Consolas" panose="020B0609020204030204" pitchFamily="49" charset="0"/>
              </a:rPr>
              <a:t>setFormError</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rgbClr val="1A1A1A"/>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名前</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rgbClr val="428226"/>
                </a:solidFill>
                <a:effectLst/>
                <a:latin typeface="Consolas" panose="020B0609020204030204" pitchFamily="49" charset="0"/>
              </a:rPr>
              <a:t>            </a:t>
            </a:r>
            <a:r>
              <a:rPr lang="en-US" altLang="ja-JP" sz="900" b="0" dirty="0">
                <a:solidFill>
                  <a:schemeClr val="bg1">
                    <a:lumMod val="65000"/>
                  </a:schemeClr>
                </a:solidFill>
                <a:effectLst/>
                <a:latin typeface="Consolas" panose="020B0609020204030204" pitchFamily="49" charset="0"/>
              </a:rPr>
              <a:t>&lt;input type="text"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userName</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Signup_item</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Signup_label</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パスワード</a:t>
            </a:r>
            <a:r>
              <a:rPr lang="en-US" altLang="ja-JP" sz="900" b="0" dirty="0">
                <a:solidFill>
                  <a:schemeClr val="bg1">
                    <a:lumMod val="65000"/>
                  </a:schemeClr>
                </a:solidFill>
                <a:effectLst/>
                <a:latin typeface="Consolas" panose="020B0609020204030204" pitchFamily="49" charset="0"/>
              </a:rPr>
              <a:t>&lt;/div&gt;</a:t>
            </a:r>
          </a:p>
          <a:p>
            <a:r>
              <a:rPr lang="en-US" altLang="ja-JP" sz="900" b="0" dirty="0">
                <a:solidFill>
                  <a:schemeClr val="bg1">
                    <a:lumMod val="65000"/>
                  </a:schemeClr>
                </a:solidFill>
                <a:effectLst/>
                <a:latin typeface="Consolas" panose="020B0609020204030204" pitchFamily="49" charset="0"/>
              </a:rPr>
              <a:t>            &lt;input type="password" </a:t>
            </a:r>
            <a:r>
              <a:rPr lang="en-US" altLang="ja-JP" sz="900" b="0" dirty="0">
                <a:solidFill>
                  <a:srgbClr val="428226"/>
                </a:solidFill>
                <a:effectLst/>
                <a:latin typeface="Consolas" panose="020B0609020204030204" pitchFamily="49" charset="0"/>
              </a:rPr>
              <a:t>{</a:t>
            </a:r>
            <a:r>
              <a:rPr lang="en-US" altLang="ja-JP" sz="900" b="0" dirty="0">
                <a:solidFill>
                  <a:srgbClr val="A56416"/>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passwordAttributes</a:t>
            </a:r>
            <a:r>
              <a:rPr lang="en-US" altLang="ja-JP" sz="900" b="0" dirty="0">
                <a:solidFill>
                  <a:srgbClr val="428226"/>
                </a:solidFill>
                <a:effectLst/>
                <a:latin typeface="Consolas" panose="020B0609020204030204" pitchFamily="49" charset="0"/>
              </a:rPr>
              <a:t>}</a:t>
            </a:r>
            <a:r>
              <a:rPr lang="en-US" altLang="ja-JP" sz="900" b="0" dirty="0">
                <a:solidFill>
                  <a:schemeClr val="bg1">
                    <a:lumMod val="65000"/>
                  </a:schemeClr>
                </a:solidFill>
                <a:effectLst/>
                <a:latin typeface="Consolas" panose="020B0609020204030204" pitchFamily="49" charset="0"/>
              </a:rPr>
              <a:t> /&gt;</a:t>
            </a:r>
          </a:p>
          <a:p>
            <a:r>
              <a:rPr lang="en-US" altLang="ja-JP" sz="900" b="0" dirty="0">
                <a:solidFill>
                  <a:srgbClr val="428226"/>
                </a:solidFill>
                <a:effectLst/>
                <a:latin typeface="Consolas" panose="020B0609020204030204" pitchFamily="49" charset="0"/>
              </a:rPr>
              <a:t>            </a:t>
            </a:r>
            <a:r>
              <a:rPr lang="en-US" altLang="ja-JP" sz="900" b="0" dirty="0">
                <a:solidFill>
                  <a:srgbClr val="3778B7"/>
                </a:solidFill>
                <a:effectLst/>
                <a:latin typeface="Consolas" panose="020B0609020204030204" pitchFamily="49" charset="0"/>
              </a:rPr>
              <a:t>&lt;div</a:t>
            </a:r>
            <a:r>
              <a:rPr lang="en-US" altLang="ja-JP" sz="900" b="0" dirty="0">
                <a:solidFill>
                  <a:srgbClr val="428226"/>
                </a:solidFill>
                <a:effectLst/>
                <a:latin typeface="Consolas" panose="020B0609020204030204" pitchFamily="49" charset="0"/>
              </a:rPr>
              <a:t> </a:t>
            </a:r>
            <a:r>
              <a:rPr lang="en-US" altLang="ja-JP" sz="900" b="0" dirty="0" err="1">
                <a:solidFill>
                  <a:srgbClr val="B052A1"/>
                </a:solidFill>
                <a:effectLst/>
                <a:latin typeface="Consolas" panose="020B0609020204030204" pitchFamily="49" charset="0"/>
              </a:rPr>
              <a:t>className</a:t>
            </a:r>
            <a:r>
              <a:rPr lang="en-US" altLang="ja-JP" sz="900" b="0" dirty="0">
                <a:solidFill>
                  <a:srgbClr val="A56416"/>
                </a:solidFill>
                <a:effectLst/>
                <a:latin typeface="Consolas" panose="020B0609020204030204" pitchFamily="49" charset="0"/>
              </a:rPr>
              <a:t>=</a:t>
            </a:r>
            <a:r>
              <a:rPr lang="en-US" altLang="ja-JP" sz="900" b="0" dirty="0">
                <a:solidFill>
                  <a:srgbClr val="428226"/>
                </a:solidFill>
                <a:effectLst/>
                <a:latin typeface="Consolas" panose="020B0609020204030204" pitchFamily="49" charset="0"/>
              </a:rPr>
              <a:t>"error"</a:t>
            </a:r>
            <a:r>
              <a:rPr lang="en-US" altLang="ja-JP" sz="900" b="0" dirty="0">
                <a:solidFill>
                  <a:srgbClr val="3778B7"/>
                </a:solidFill>
                <a:effectLst/>
                <a:latin typeface="Consolas" panose="020B0609020204030204" pitchFamily="49" charset="0"/>
              </a:rPr>
              <a:t>&gt;</a:t>
            </a:r>
            <a:r>
              <a:rPr lang="en-US" altLang="ja-JP" sz="900" b="0" dirty="0">
                <a:solidFill>
                  <a:srgbClr val="428226"/>
                </a:solidFill>
                <a:effectLst/>
                <a:latin typeface="Consolas" panose="020B0609020204030204" pitchFamily="49" charset="0"/>
              </a:rPr>
              <a:t>{</a:t>
            </a:r>
            <a:r>
              <a:rPr lang="en-US" altLang="ja-JP" sz="900" b="0" dirty="0" err="1">
                <a:solidFill>
                  <a:srgbClr val="A56416"/>
                </a:solidFill>
                <a:effectLst/>
                <a:latin typeface="Consolas" panose="020B0609020204030204" pitchFamily="49" charset="0"/>
              </a:rPr>
              <a:t>error</a:t>
            </a:r>
            <a:r>
              <a:rPr lang="en-US" altLang="ja-JP" sz="900" b="0" dirty="0" err="1">
                <a:solidFill>
                  <a:srgbClr val="1A1A1A"/>
                </a:solidFill>
                <a:effectLst/>
                <a:latin typeface="Consolas" panose="020B0609020204030204" pitchFamily="49" charset="0"/>
              </a:rPr>
              <a:t>.</a:t>
            </a:r>
            <a:r>
              <a:rPr lang="en-US" altLang="ja-JP" sz="900" b="0" dirty="0" err="1">
                <a:solidFill>
                  <a:srgbClr val="3778B7"/>
                </a:solidFill>
                <a:effectLst/>
                <a:latin typeface="Consolas" panose="020B0609020204030204" pitchFamily="49" charset="0"/>
              </a:rPr>
              <a:t>password</a:t>
            </a:r>
            <a:r>
              <a:rPr lang="en-US" altLang="ja-JP" sz="900" b="0" dirty="0">
                <a:solidFill>
                  <a:srgbClr val="428226"/>
                </a:solidFill>
                <a:effectLst/>
                <a:latin typeface="Consolas" panose="020B0609020204030204" pitchFamily="49" charset="0"/>
              </a:rPr>
              <a:t>}</a:t>
            </a:r>
            <a:r>
              <a:rPr lang="en-US" altLang="ja-JP" sz="900" b="0" dirty="0">
                <a:solidFill>
                  <a:srgbClr val="3778B7"/>
                </a:solidFill>
                <a:effectLst/>
                <a:latin typeface="Consolas" panose="020B0609020204030204" pitchFamily="49" charset="0"/>
              </a:rPr>
              <a:t>&lt;/div&gt;</a:t>
            </a:r>
            <a:endParaRPr lang="en-US" altLang="ja-JP" sz="900" b="0" dirty="0">
              <a:solidFill>
                <a:srgbClr val="1A1A1A"/>
              </a:solidFill>
              <a:effectLst/>
              <a:latin typeface="Consolas" panose="020B0609020204030204" pitchFamily="49" charset="0"/>
            </a:endParaRP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Signup_buttonGroup</a:t>
            </a:r>
            <a:r>
              <a:rPr lang="en-US" altLang="ja-JP" sz="900" b="0" dirty="0">
                <a:solidFill>
                  <a:schemeClr val="bg1">
                    <a:lumMod val="65000"/>
                  </a:schemeClr>
                </a:solidFill>
                <a:effectLst/>
                <a:latin typeface="Consolas" panose="020B0609020204030204" pitchFamily="49" charset="0"/>
              </a:rPr>
              <a:t>"&gt;</a:t>
            </a:r>
          </a:p>
          <a:p>
            <a:r>
              <a:rPr lang="en-US" altLang="ja-JP" sz="900" b="0" dirty="0">
                <a:solidFill>
                  <a:schemeClr val="bg1">
                    <a:lumMod val="65000"/>
                  </a:schemeClr>
                </a:solidFill>
                <a:effectLst/>
                <a:latin typeface="Consolas" panose="020B0609020204030204" pitchFamily="49" charset="0"/>
              </a:rPr>
              <a:t>            &lt;button </a:t>
            </a:r>
            <a:r>
              <a:rPr lang="en-US" altLang="ja-JP" sz="900" b="0" dirty="0" err="1">
                <a:solidFill>
                  <a:schemeClr val="bg1">
                    <a:lumMod val="65000"/>
                  </a:schemeClr>
                </a:solidFill>
                <a:effectLst/>
                <a:latin typeface="Consolas" panose="020B0609020204030204" pitchFamily="49" charset="0"/>
              </a:rPr>
              <a:t>className</a:t>
            </a:r>
            <a:r>
              <a:rPr lang="en-US" altLang="ja-JP" sz="900" b="0" dirty="0">
                <a:solidFill>
                  <a:schemeClr val="bg1">
                    <a:lumMod val="65000"/>
                  </a:schemeClr>
                </a:solidFill>
                <a:effectLst/>
                <a:latin typeface="Consolas" panose="020B0609020204030204" pitchFamily="49" charset="0"/>
              </a:rPr>
              <a:t>="</a:t>
            </a:r>
            <a:r>
              <a:rPr lang="en-US" altLang="ja-JP" sz="900" b="0" dirty="0" err="1">
                <a:solidFill>
                  <a:schemeClr val="bg1">
                    <a:lumMod val="65000"/>
                  </a:schemeClr>
                </a:solidFill>
                <a:effectLst/>
                <a:latin typeface="Consolas" panose="020B0609020204030204" pitchFamily="49" charset="0"/>
              </a:rPr>
              <a:t>Signup_button</a:t>
            </a:r>
            <a:r>
              <a:rPr lang="en-US" altLang="ja-JP" sz="900" b="0" dirty="0">
                <a:solidFill>
                  <a:schemeClr val="bg1">
                    <a:lumMod val="65000"/>
                  </a:schemeClr>
                </a:solidFill>
                <a:effectLst/>
                <a:latin typeface="Consolas" panose="020B0609020204030204" pitchFamily="49" charset="0"/>
              </a:rPr>
              <a:t>"&gt;</a:t>
            </a:r>
            <a:r>
              <a:rPr lang="ja-JP" altLang="en-US" sz="900" b="0" dirty="0">
                <a:solidFill>
                  <a:schemeClr val="bg1">
                    <a:lumMod val="65000"/>
                  </a:schemeClr>
                </a:solidFill>
                <a:effectLst/>
                <a:latin typeface="Consolas" panose="020B0609020204030204" pitchFamily="49" charset="0"/>
              </a:rPr>
              <a:t>登録する</a:t>
            </a:r>
            <a:r>
              <a:rPr lang="en-US" altLang="ja-JP" sz="900" b="0" dirty="0">
                <a:solidFill>
                  <a:schemeClr val="bg1">
                    <a:lumMod val="65000"/>
                  </a:schemeClr>
                </a:solidFill>
                <a:effectLst/>
                <a:latin typeface="Consolas" panose="020B0609020204030204" pitchFamily="49" charset="0"/>
              </a:rPr>
              <a:t>&lt;/button&gt;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&lt;/form&gt;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&lt;/div&gt;</a:t>
            </a:r>
          </a:p>
          <a:p>
            <a:r>
              <a:rPr lang="en-US" altLang="ja-JP" sz="900" b="0" dirty="0">
                <a:solidFill>
                  <a:schemeClr val="bg1">
                    <a:lumMod val="65000"/>
                  </a:schemeClr>
                </a:solidFill>
                <a:effectLst/>
                <a:latin typeface="Consolas" panose="020B0609020204030204" pitchFamily="49" charset="0"/>
              </a:rPr>
              <a:t>  );</a:t>
            </a:r>
          </a:p>
          <a:p>
            <a:r>
              <a:rPr lang="en-US" altLang="ja-JP" sz="900" b="0" dirty="0">
                <a:solidFill>
                  <a:schemeClr val="bg1">
                    <a:lumMod val="65000"/>
                  </a:schemeClr>
                </a:solidFill>
                <a:effectLst/>
                <a:latin typeface="Consolas" panose="020B0609020204030204" pitchFamily="49" charset="0"/>
              </a:rPr>
              <a:t>};</a:t>
            </a:r>
          </a:p>
        </p:txBody>
      </p:sp>
    </p:spTree>
    <p:extLst>
      <p:ext uri="{BB962C8B-B14F-4D97-AF65-F5344CB8AC3E}">
        <p14:creationId xmlns:p14="http://schemas.microsoft.com/office/powerpoint/2010/main" val="420358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ハンズオンのゴール</a:t>
            </a:r>
          </a:p>
        </p:txBody>
      </p:sp>
      <p:sp>
        <p:nvSpPr>
          <p:cNvPr id="4" name="テキスト ボックス 3">
            <a:extLst>
              <a:ext uri="{FF2B5EF4-FFF2-40B4-BE49-F238E27FC236}">
                <a16:creationId xmlns:a16="http://schemas.microsoft.com/office/drawing/2014/main" id="{60E481D4-A9A8-4C0B-8729-0AEF9198E0F8}"/>
              </a:ext>
            </a:extLst>
          </p:cNvPr>
          <p:cNvSpPr txBox="1"/>
          <p:nvPr/>
        </p:nvSpPr>
        <p:spPr>
          <a:xfrm>
            <a:off x="1323965" y="4363521"/>
            <a:ext cx="9182561" cy="1030347"/>
          </a:xfrm>
          <a:prstGeom prst="rect">
            <a:avLst/>
          </a:prstGeom>
          <a:noFill/>
        </p:spPr>
        <p:txBody>
          <a:bodyPr wrap="square" rtlCol="0">
            <a:spAutoFit/>
          </a:bodyPr>
          <a:lstStyle/>
          <a:p>
            <a:pPr>
              <a:lnSpc>
                <a:spcPts val="2400"/>
              </a:lnSpc>
            </a:pPr>
            <a:r>
              <a:rPr kumimoji="1" lang="en-US" altLang="ja-JP" sz="3600" dirty="0">
                <a:latin typeface="Meiryo UI" panose="020B0604030504040204" pitchFamily="50" charset="-128"/>
                <a:ea typeface="Meiryo UI" panose="020B0604030504040204" pitchFamily="50" charset="-128"/>
              </a:rPr>
              <a:t>React</a:t>
            </a:r>
          </a:p>
          <a:p>
            <a:pPr>
              <a:lnSpc>
                <a:spcPts val="2400"/>
              </a:lnSpc>
            </a:pPr>
            <a:r>
              <a:rPr kumimoji="1" lang="ja-JP" altLang="en-US" sz="3600" dirty="0">
                <a:latin typeface="Meiryo UI" panose="020B0604030504040204" pitchFamily="50" charset="-128"/>
                <a:ea typeface="Meiryo UI" panose="020B0604030504040204" pitchFamily="50" charset="-128"/>
              </a:rPr>
              <a:t>　　　　　　　　　＜　　</a:t>
            </a:r>
            <a:r>
              <a:rPr kumimoji="1" lang="en-US" altLang="ja-JP" sz="3600" dirty="0">
                <a:highlight>
                  <a:srgbClr val="FFFF00"/>
                </a:highlight>
                <a:latin typeface="Meiryo UI" panose="020B0604030504040204" pitchFamily="50" charset="-128"/>
                <a:ea typeface="Meiryo UI" panose="020B0604030504040204" pitchFamily="50" charset="-128"/>
              </a:rPr>
              <a:t>SPA</a:t>
            </a:r>
            <a:r>
              <a:rPr kumimoji="1" lang="ja-JP" altLang="en-US" sz="3600" dirty="0">
                <a:highlight>
                  <a:srgbClr val="FFFF00"/>
                </a:highlight>
                <a:latin typeface="Meiryo UI" panose="020B0604030504040204" pitchFamily="50" charset="-128"/>
                <a:ea typeface="Meiryo UI" panose="020B0604030504040204" pitchFamily="50" charset="-128"/>
              </a:rPr>
              <a:t>の作り方　　⇒</a:t>
            </a:r>
            <a:r>
              <a:rPr kumimoji="1" lang="en-US" altLang="ja-JP" sz="3600" dirty="0">
                <a:highlight>
                  <a:srgbClr val="FFFF00"/>
                </a:highlight>
                <a:latin typeface="Meiryo UI" panose="020B0604030504040204" pitchFamily="50" charset="-128"/>
                <a:ea typeface="Meiryo UI" panose="020B0604030504040204" pitchFamily="50" charset="-128"/>
              </a:rPr>
              <a:t>	</a:t>
            </a:r>
            <a:r>
              <a:rPr kumimoji="1" lang="ja-JP" altLang="en-US" sz="3600" dirty="0">
                <a:highlight>
                  <a:srgbClr val="FFFF00"/>
                </a:highlight>
                <a:latin typeface="Meiryo UI" panose="020B0604030504040204" pitchFamily="50" charset="-128"/>
                <a:ea typeface="Meiryo UI" panose="020B0604030504040204" pitchFamily="50" charset="-128"/>
              </a:rPr>
              <a:t>　体験</a:t>
            </a:r>
            <a:endParaRPr kumimoji="1" lang="en-US" altLang="ja-JP" sz="3600" dirty="0">
              <a:highlight>
                <a:srgbClr val="FFFF00"/>
              </a:highlight>
              <a:latin typeface="Meiryo UI" panose="020B0604030504040204" pitchFamily="50" charset="-128"/>
              <a:ea typeface="Meiryo UI" panose="020B0604030504040204" pitchFamily="50" charset="-128"/>
            </a:endParaRPr>
          </a:p>
          <a:p>
            <a:pPr>
              <a:lnSpc>
                <a:spcPts val="2400"/>
              </a:lnSpc>
            </a:pPr>
            <a:r>
              <a:rPr kumimoji="1" lang="en-US" altLang="ja-JP" sz="3600" dirty="0">
                <a:latin typeface="Meiryo UI" panose="020B0604030504040204" pitchFamily="50" charset="-128"/>
                <a:ea typeface="Meiryo UI" panose="020B0604030504040204" pitchFamily="50" charset="-128"/>
              </a:rPr>
              <a:t>TypeScript</a:t>
            </a:r>
          </a:p>
        </p:txBody>
      </p:sp>
      <p:sp>
        <p:nvSpPr>
          <p:cNvPr id="8" name="テキスト ボックス 7">
            <a:extLst>
              <a:ext uri="{FF2B5EF4-FFF2-40B4-BE49-F238E27FC236}">
                <a16:creationId xmlns:a16="http://schemas.microsoft.com/office/drawing/2014/main" id="{247F2356-F77C-4730-A52A-BB76645B0716}"/>
              </a:ext>
            </a:extLst>
          </p:cNvPr>
          <p:cNvSpPr txBox="1"/>
          <p:nvPr/>
        </p:nvSpPr>
        <p:spPr>
          <a:xfrm>
            <a:off x="715816" y="1308543"/>
            <a:ext cx="10888049" cy="2092496"/>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の作り方を体験する</a:t>
            </a:r>
            <a:r>
              <a:rPr kumimoji="1" lang="ja-JP" altLang="en-US" sz="2000" dirty="0">
                <a:latin typeface="Meiryo UI" panose="020B0604030504040204" pitchFamily="50" charset="-128"/>
                <a:ea typeface="Meiryo UI" panose="020B0604030504040204" pitchFamily="50" charset="-128"/>
              </a:rPr>
              <a:t>がゴールです。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React</a:t>
            </a:r>
            <a:r>
              <a:rPr kumimoji="1" lang="ja-JP" altLang="en-US" sz="2000" dirty="0">
                <a:latin typeface="Meiryo UI" panose="020B0604030504040204" pitchFamily="50" charset="-128"/>
                <a:ea typeface="Meiryo UI" panose="020B0604030504040204" pitchFamily="50" charset="-128"/>
              </a:rPr>
              <a:t>や</a:t>
            </a:r>
            <a:r>
              <a:rPr kumimoji="1" lang="en-US" altLang="ja-JP" sz="2000" dirty="0">
                <a:latin typeface="Meiryo UI" panose="020B0604030504040204" pitchFamily="50" charset="-128"/>
                <a:ea typeface="Meiryo UI" panose="020B0604030504040204" pitchFamily="50" charset="-128"/>
              </a:rPr>
              <a:t>TypeScript</a:t>
            </a:r>
            <a:r>
              <a:rPr kumimoji="1" lang="ja-JP" altLang="en-US" sz="2000" dirty="0">
                <a:latin typeface="Meiryo UI" panose="020B0604030504040204" pitchFamily="50" charset="-128"/>
                <a:ea typeface="Meiryo UI" panose="020B0604030504040204" pitchFamily="50" charset="-128"/>
              </a:rPr>
              <a:t>の仕様や使い方は細かく説明しないです。（質問はしても大丈夫です！）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の開発に必要となる技術要素をできるだけ多く体験できるように構成しています。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そのため、じっくりコーディングするより、ショートカットしてどんどん進めていくハンズオンです。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皆さんが作業しただけにならず、皆さんに</a:t>
            </a: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を持ち帰ってもらえるように頑張ります！</a:t>
            </a:r>
            <a:endParaRPr kumimoji="1" lang="en-US" altLang="ja-JP" sz="20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69B16EA2-3329-4272-9AD7-2BB492FD8FEB}"/>
              </a:ext>
            </a:extLst>
          </p:cNvPr>
          <p:cNvSpPr>
            <a:spLocks noGrp="1"/>
          </p:cNvSpPr>
          <p:nvPr>
            <p:ph type="sldNum" sz="quarter" idx="12"/>
          </p:nvPr>
        </p:nvSpPr>
        <p:spPr/>
        <p:txBody>
          <a:bodyPr/>
          <a:lstStyle/>
          <a:p>
            <a:fld id="{A783C381-2822-4F05-8A88-66F73725CF2D}" type="slidenum">
              <a:rPr kumimoji="1" lang="ja-JP" altLang="en-US" smtClean="0"/>
              <a:t>9</a:t>
            </a:fld>
            <a:endParaRPr kumimoji="1" lang="ja-JP" altLang="en-US"/>
          </a:p>
        </p:txBody>
      </p:sp>
    </p:spTree>
    <p:extLst>
      <p:ext uri="{BB962C8B-B14F-4D97-AF65-F5344CB8AC3E}">
        <p14:creationId xmlns:p14="http://schemas.microsoft.com/office/powerpoint/2010/main" val="102374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7C0AAD-8973-4C23-B1AD-AE1D98856FB9}"/>
              </a:ext>
            </a:extLst>
          </p:cNvPr>
          <p:cNvSpPr/>
          <p:nvPr/>
        </p:nvSpPr>
        <p:spPr>
          <a:xfrm>
            <a:off x="0" y="1"/>
            <a:ext cx="12192000"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ja-JP" altLang="en-US" sz="4400" b="1" dirty="0">
                <a:solidFill>
                  <a:schemeClr val="bg1"/>
                </a:solidFill>
                <a:latin typeface="Meiryo UI" panose="020B0604030504040204" pitchFamily="50" charset="-128"/>
                <a:ea typeface="Meiryo UI" panose="020B0604030504040204" pitchFamily="50" charset="-128"/>
              </a:rPr>
              <a:t>クロージング</a:t>
            </a:r>
            <a:endParaRPr lang="en-US" altLang="ja-JP" sz="4400" b="1" dirty="0">
              <a:solidFill>
                <a:schemeClr val="bg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877CC1B-2B8B-45F1-ADCA-8B102A60F48D}"/>
              </a:ext>
            </a:extLst>
          </p:cNvPr>
          <p:cNvSpPr>
            <a:spLocks noGrp="1"/>
          </p:cNvSpPr>
          <p:nvPr>
            <p:ph type="sldNum" sz="quarter" idx="12"/>
          </p:nvPr>
        </p:nvSpPr>
        <p:spPr/>
        <p:txBody>
          <a:bodyPr/>
          <a:lstStyle/>
          <a:p>
            <a:fld id="{A783C381-2822-4F05-8A88-66F73725CF2D}" type="slidenum">
              <a:rPr kumimoji="1" lang="ja-JP" altLang="en-US" smtClean="0"/>
              <a:t>90</a:t>
            </a:fld>
            <a:endParaRPr kumimoji="1" lang="ja-JP" altLang="en-US"/>
          </a:p>
        </p:txBody>
      </p:sp>
    </p:spTree>
    <p:extLst>
      <p:ext uri="{BB962C8B-B14F-4D97-AF65-F5344CB8AC3E}">
        <p14:creationId xmlns:p14="http://schemas.microsoft.com/office/powerpoint/2010/main" val="593417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4554708"/>
          </a:xfrm>
          <a:prstGeom prst="rect">
            <a:avLst/>
          </a:prstGeom>
          <a:noFill/>
        </p:spPr>
        <p:txBody>
          <a:bodyPr wrap="square" rtlCol="0">
            <a:spAutoFit/>
          </a:bodyPr>
          <a:lstStyle/>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a:t>
            </a:r>
            <a:r>
              <a:rPr kumimoji="1" lang="ja-JP" altLang="en-US" sz="2000" dirty="0">
                <a:highlight>
                  <a:srgbClr val="FFFF00"/>
                </a:highlight>
                <a:latin typeface="Meiryo UI" panose="020B0604030504040204" pitchFamily="50" charset="-128"/>
                <a:ea typeface="Meiryo UI" panose="020B0604030504040204" pitchFamily="50" charset="-128"/>
              </a:rPr>
              <a:t>の作り方</a:t>
            </a:r>
            <a:r>
              <a:rPr kumimoji="1" lang="ja-JP" altLang="en-US" sz="2000" dirty="0">
                <a:latin typeface="Meiryo UI" panose="020B0604030504040204" pitchFamily="50" charset="-128"/>
                <a:ea typeface="Meiryo UI" panose="020B0604030504040204" pitchFamily="50" charset="-128"/>
              </a:rPr>
              <a:t>を体験いただけましたでしょうか？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冒頭で話した通り、</a:t>
            </a:r>
            <a:r>
              <a:rPr kumimoji="1" lang="en-US" altLang="ja-JP" sz="2000" dirty="0">
                <a:highlight>
                  <a:srgbClr val="FFFF00"/>
                </a:highlight>
                <a:latin typeface="Meiryo UI" panose="020B0604030504040204" pitchFamily="50" charset="-128"/>
                <a:ea typeface="Meiryo UI" panose="020B0604030504040204" pitchFamily="50" charset="-128"/>
              </a:rPr>
              <a:t>Fintan</a:t>
            </a:r>
            <a:r>
              <a:rPr kumimoji="1" lang="ja-JP" altLang="en-US" sz="2000" dirty="0">
                <a:latin typeface="Meiryo UI" panose="020B0604030504040204" pitchFamily="50" charset="-128"/>
                <a:ea typeface="Meiryo UI" panose="020B0604030504040204" pitchFamily="50" charset="-128"/>
              </a:rPr>
              <a:t>でハンズオン資料を公開しています。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友人に紹介いただいたり、勉強会等でご活用ください。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3"/>
              </a:rPr>
              <a:t>https://fintan.jp/</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SPA + REST API</a:t>
            </a:r>
            <a:r>
              <a:rPr kumimoji="1" lang="ja-JP" altLang="en-US" sz="2000" dirty="0">
                <a:highlight>
                  <a:srgbClr val="FFFF00"/>
                </a:highlight>
                <a:latin typeface="Meiryo UI" panose="020B0604030504040204" pitchFamily="50" charset="-128"/>
                <a:ea typeface="Meiryo UI" panose="020B0604030504040204" pitchFamily="50" charset="-128"/>
              </a:rPr>
              <a:t>構成のサービス開発リファレンス</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方式設計ガイド、コード例、ハンズオンコンテンツ</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他にも現場で活用しているコンテンツやノウハウ、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技術ネタのブログも公開していますのでぜひ覗いてみてください。</a:t>
            </a:r>
            <a:endParaRPr kumimoji="1" lang="en-US" altLang="ja-JP" sz="2000" dirty="0">
              <a:latin typeface="Meiryo UI" panose="020B0604030504040204" pitchFamily="50" charset="-128"/>
              <a:ea typeface="Meiryo UI" panose="020B0604030504040204" pitchFamily="50" charset="-128"/>
            </a:endParaRPr>
          </a:p>
        </p:txBody>
      </p:sp>
      <p:pic>
        <p:nvPicPr>
          <p:cNvPr id="12" name="Picture 2" descr="Fintan">
            <a:extLst>
              <a:ext uri="{FF2B5EF4-FFF2-40B4-BE49-F238E27FC236}">
                <a16:creationId xmlns:a16="http://schemas.microsoft.com/office/drawing/2014/main" id="{384F7AF3-CABC-474D-8FC7-BA01B6F0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41" y="3046228"/>
            <a:ext cx="3676650" cy="12287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SPA</a:t>
            </a:r>
            <a:r>
              <a:rPr kumimoji="1" lang="ja-JP" altLang="en-US" sz="2800" b="1" dirty="0">
                <a:latin typeface="Meiryo UI" panose="020B0604030504040204" pitchFamily="50" charset="-128"/>
                <a:ea typeface="Meiryo UI" panose="020B0604030504040204" pitchFamily="50" charset="-128"/>
              </a:rPr>
              <a:t>ハンズオンはいかがでしたか？</a:t>
            </a:r>
          </a:p>
        </p:txBody>
      </p:sp>
      <p:sp>
        <p:nvSpPr>
          <p:cNvPr id="2" name="スライド番号プレースホルダー 1">
            <a:extLst>
              <a:ext uri="{FF2B5EF4-FFF2-40B4-BE49-F238E27FC236}">
                <a16:creationId xmlns:a16="http://schemas.microsoft.com/office/drawing/2014/main" id="{B2131DEE-C08B-4AF1-8BBC-5456B06AEA86}"/>
              </a:ext>
            </a:extLst>
          </p:cNvPr>
          <p:cNvSpPr>
            <a:spLocks noGrp="1"/>
          </p:cNvSpPr>
          <p:nvPr>
            <p:ph type="sldNum" sz="quarter" idx="12"/>
          </p:nvPr>
        </p:nvSpPr>
        <p:spPr/>
        <p:txBody>
          <a:bodyPr/>
          <a:lstStyle/>
          <a:p>
            <a:fld id="{A783C381-2822-4F05-8A88-66F73725CF2D}" type="slidenum">
              <a:rPr kumimoji="1" lang="ja-JP" altLang="en-US" smtClean="0"/>
              <a:t>91</a:t>
            </a:fld>
            <a:endParaRPr kumimoji="1" lang="ja-JP" altLang="en-US"/>
          </a:p>
        </p:txBody>
      </p:sp>
    </p:spTree>
    <p:extLst>
      <p:ext uri="{BB962C8B-B14F-4D97-AF65-F5344CB8AC3E}">
        <p14:creationId xmlns:p14="http://schemas.microsoft.com/office/powerpoint/2010/main" val="684418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楕円 36">
            <a:extLst>
              <a:ext uri="{FF2B5EF4-FFF2-40B4-BE49-F238E27FC236}">
                <a16:creationId xmlns:a16="http://schemas.microsoft.com/office/drawing/2014/main" id="{5C449013-4A8F-4BE0-A91C-AADD8C3E4EDC}"/>
              </a:ext>
            </a:extLst>
          </p:cNvPr>
          <p:cNvSpPr/>
          <p:nvPr/>
        </p:nvSpPr>
        <p:spPr>
          <a:xfrm>
            <a:off x="5609508" y="654717"/>
            <a:ext cx="5537924" cy="5537924"/>
          </a:xfrm>
          <a:prstGeom prst="ellipse">
            <a:avLst/>
          </a:prstGeom>
          <a:solidFill>
            <a:srgbClr val="FF0066">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サービス開発エンジニア体験</a:t>
            </a: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5029110" cy="496507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サービス</a:t>
            </a:r>
            <a:r>
              <a:rPr kumimoji="1" lang="en-US" altLang="ja-JP" sz="2000" dirty="0">
                <a:latin typeface="Meiryo UI" panose="020B0604030504040204" pitchFamily="50" charset="-128"/>
                <a:ea typeface="Meiryo UI" panose="020B0604030504040204" pitchFamily="50" charset="-128"/>
              </a:rPr>
              <a:t>/</a:t>
            </a:r>
            <a:r>
              <a:rPr kumimoji="1" lang="ja-JP" altLang="en-US" sz="2000" dirty="0">
                <a:latin typeface="Meiryo UI" panose="020B0604030504040204" pitchFamily="50" charset="-128"/>
                <a:ea typeface="Meiryo UI" panose="020B0604030504040204" pitchFamily="50" charset="-128"/>
              </a:rPr>
              <a:t>プロダクトの開発に欠かせない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アプリ開発と</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を</a:t>
            </a:r>
            <a:r>
              <a:rPr kumimoji="1" lang="ja-JP" altLang="en-US" sz="2000" dirty="0">
                <a:highlight>
                  <a:srgbClr val="FFFF00"/>
                </a:highlight>
                <a:latin typeface="Meiryo UI" panose="020B0604030504040204" pitchFamily="50" charset="-128"/>
                <a:ea typeface="Meiryo UI" panose="020B0604030504040204" pitchFamily="50" charset="-128"/>
              </a:rPr>
              <a:t>体験</a:t>
            </a:r>
            <a:r>
              <a:rPr kumimoji="1" lang="ja-JP" altLang="en-US" sz="2000" dirty="0">
                <a:latin typeface="Meiryo UI" panose="020B0604030504040204" pitchFamily="50" charset="-128"/>
                <a:ea typeface="Meiryo UI" panose="020B0604030504040204" pitchFamily="50" charset="-128"/>
              </a:rPr>
              <a:t>してみませんか？</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10</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SPA</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API</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12</a:t>
            </a:r>
            <a:r>
              <a:rPr kumimoji="1" lang="ja-JP" altLang="en-US" sz="2000" dirty="0">
                <a:latin typeface="Meiryo UI" panose="020B0604030504040204" pitchFamily="50" charset="-128"/>
                <a:ea typeface="Meiryo UI" panose="020B0604030504040204" pitchFamily="50" charset="-128"/>
              </a:rPr>
              <a:t>月　モバイルハンズオン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1</a:t>
            </a:r>
            <a:r>
              <a:rPr kumimoji="1" lang="ja-JP" altLang="en-US" sz="2000" dirty="0">
                <a:latin typeface="Meiryo UI" panose="020B0604030504040204" pitchFamily="50" charset="-128"/>
                <a:ea typeface="Meiryo UI" panose="020B0604030504040204" pitchFamily="50" charset="-128"/>
              </a:rPr>
              <a:t>月　</a:t>
            </a:r>
            <a:r>
              <a:rPr kumimoji="1" lang="en-US" altLang="ja-JP" sz="2000" dirty="0">
                <a:latin typeface="Meiryo UI" panose="020B0604030504040204" pitchFamily="50" charset="-128"/>
                <a:ea typeface="Meiryo UI" panose="020B0604030504040204" pitchFamily="50" charset="-128"/>
              </a:rPr>
              <a:t>DevOps</a:t>
            </a:r>
            <a:r>
              <a:rPr kumimoji="1" lang="ja-JP" altLang="en-US" sz="2000" dirty="0">
                <a:latin typeface="Meiryo UI" panose="020B0604030504040204" pitchFamily="50" charset="-128"/>
                <a:ea typeface="Meiryo UI" panose="020B0604030504040204" pitchFamily="50" charset="-128"/>
              </a:rPr>
              <a:t>ハンズオン</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a:t>
            </a:r>
            <a:r>
              <a:rPr kumimoji="1" lang="en-US" altLang="ja-JP" sz="2000" dirty="0">
                <a:latin typeface="Meiryo UI" panose="020B0604030504040204" pitchFamily="50" charset="-128"/>
                <a:ea typeface="Meiryo UI" panose="020B0604030504040204" pitchFamily="50" charset="-128"/>
              </a:rPr>
              <a:t>2</a:t>
            </a:r>
            <a:r>
              <a:rPr kumimoji="1" lang="ja-JP" altLang="en-US" sz="2000" dirty="0">
                <a:latin typeface="Meiryo UI" panose="020B0604030504040204" pitchFamily="50" charset="-128"/>
                <a:ea typeface="Meiryo UI" panose="020B0604030504040204" pitchFamily="50" charset="-128"/>
              </a:rPr>
              <a:t>月　</a:t>
            </a:r>
            <a:r>
              <a:rPr kumimoji="1" lang="ja-JP" altLang="en-US" sz="2000" dirty="0">
                <a:highlight>
                  <a:srgbClr val="FFFF00"/>
                </a:highlight>
                <a:latin typeface="Meiryo UI" panose="020B0604030504040204" pitchFamily="50" charset="-128"/>
                <a:ea typeface="Meiryo UI" panose="020B0604030504040204" pitchFamily="50" charset="-128"/>
              </a:rPr>
              <a:t>腕試しハッカソン</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en-US" altLang="ja-JP" sz="2000" dirty="0">
                <a:highlight>
                  <a:srgbClr val="FFFF00"/>
                </a:highlight>
                <a:latin typeface="Meiryo UI" panose="020B0604030504040204" pitchFamily="50" charset="-128"/>
                <a:ea typeface="Meiryo UI" panose="020B0604030504040204" pitchFamily="50" charset="-128"/>
              </a:rPr>
              <a:t>2</a:t>
            </a:r>
            <a:r>
              <a:rPr kumimoji="1" lang="ja-JP" altLang="en-US" sz="2000" dirty="0">
                <a:highlight>
                  <a:srgbClr val="FFFF00"/>
                </a:highlight>
                <a:latin typeface="Meiryo UI" panose="020B0604030504040204" pitchFamily="50" charset="-128"/>
                <a:ea typeface="Meiryo UI" panose="020B0604030504040204" pitchFamily="50" charset="-128"/>
              </a:rPr>
              <a:t>日間、</a:t>
            </a:r>
            <a:r>
              <a:rPr kumimoji="1" lang="en-US" altLang="ja-JP" sz="2000" dirty="0">
                <a:highlight>
                  <a:srgbClr val="FFFF00"/>
                </a:highlight>
                <a:latin typeface="Meiryo UI" panose="020B0604030504040204" pitchFamily="50" charset="-128"/>
                <a:ea typeface="Meiryo UI" panose="020B0604030504040204" pitchFamily="50" charset="-128"/>
              </a:rPr>
              <a:t>3</a:t>
            </a:r>
            <a:r>
              <a:rPr kumimoji="1" lang="ja-JP" altLang="en-US" sz="2000" dirty="0">
                <a:highlight>
                  <a:srgbClr val="FFFF00"/>
                </a:highlight>
                <a:latin typeface="Meiryo UI" panose="020B0604030504040204" pitchFamily="50" charset="-128"/>
                <a:ea typeface="Meiryo UI" panose="020B0604030504040204" pitchFamily="50" charset="-128"/>
              </a:rPr>
              <a:t>～</a:t>
            </a:r>
            <a:r>
              <a:rPr kumimoji="1" lang="en-US" altLang="ja-JP" sz="2000" dirty="0">
                <a:highlight>
                  <a:srgbClr val="FFFF00"/>
                </a:highlight>
                <a:latin typeface="Meiryo UI" panose="020B0604030504040204" pitchFamily="50" charset="-128"/>
                <a:ea typeface="Meiryo UI" panose="020B0604030504040204" pitchFamily="50" charset="-128"/>
              </a:rPr>
              <a:t>5</a:t>
            </a:r>
            <a:r>
              <a:rPr kumimoji="1" lang="ja-JP" altLang="en-US" sz="2000" dirty="0">
                <a:highlight>
                  <a:srgbClr val="FFFF00"/>
                </a:highlight>
                <a:latin typeface="Meiryo UI" panose="020B0604030504040204" pitchFamily="50" charset="-128"/>
                <a:ea typeface="Meiryo UI" panose="020B0604030504040204" pitchFamily="50" charset="-128"/>
              </a:rPr>
              <a:t>名のチーム、</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アイデアを出してプロト開発して成果発表、</a:t>
            </a:r>
            <a:endParaRPr kumimoji="1" lang="en-US" altLang="ja-JP" sz="2000" dirty="0">
              <a:highlight>
                <a:srgbClr val="FFFF00"/>
              </a:highlight>
              <a:latin typeface="Meiryo UI" panose="020B0604030504040204" pitchFamily="50" charset="-128"/>
              <a:ea typeface="Meiryo UI" panose="020B0604030504040204" pitchFamily="50" charset="-128"/>
            </a:endParaRPr>
          </a:p>
          <a:p>
            <a:pPr>
              <a:lnSpc>
                <a:spcPts val="3200"/>
              </a:lnSpc>
            </a:pPr>
            <a:r>
              <a:rPr kumimoji="1" lang="ja-JP" altLang="en-US" sz="2000" dirty="0">
                <a:highlight>
                  <a:srgbClr val="FFFF00"/>
                </a:highlight>
                <a:latin typeface="Meiryo UI" panose="020B0604030504040204" pitchFamily="50" charset="-128"/>
                <a:ea typeface="Meiryo UI" panose="020B0604030504040204" pitchFamily="50" charset="-128"/>
              </a:rPr>
              <a:t>上位チームに賞金を出す予定</a:t>
            </a:r>
          </a:p>
        </p:txBody>
      </p:sp>
      <p:sp>
        <p:nvSpPr>
          <p:cNvPr id="8" name="テキスト ボックス 7">
            <a:extLst>
              <a:ext uri="{FF2B5EF4-FFF2-40B4-BE49-F238E27FC236}">
                <a16:creationId xmlns:a16="http://schemas.microsoft.com/office/drawing/2014/main" id="{C7D0015D-D435-4BDE-8608-A2913FC31862}"/>
              </a:ext>
            </a:extLst>
          </p:cNvPr>
          <p:cNvSpPr txBox="1"/>
          <p:nvPr/>
        </p:nvSpPr>
        <p:spPr>
          <a:xfrm>
            <a:off x="7241869" y="896241"/>
            <a:ext cx="101600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React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8BD9232-01A5-44C8-BC7E-B0BE0A710007}"/>
              </a:ext>
            </a:extLst>
          </p:cNvPr>
          <p:cNvSpPr txBox="1"/>
          <p:nvPr/>
        </p:nvSpPr>
        <p:spPr>
          <a:xfrm>
            <a:off x="8401212" y="875799"/>
            <a:ext cx="1602511" cy="451021"/>
          </a:xfrm>
          <a:prstGeom prst="rect">
            <a:avLst/>
          </a:prstGeom>
          <a:noFill/>
        </p:spPr>
        <p:txBody>
          <a:bodyPr wrap="square" rtlCol="0">
            <a:spAutoFit/>
          </a:bodyPr>
          <a:lstStyle/>
          <a:p>
            <a:pPr>
              <a:lnSpc>
                <a:spcPts val="3200"/>
              </a:lnSpc>
            </a:pPr>
            <a:r>
              <a:rPr kumimoji="1" lang="en-US" altLang="ja-JP" sz="2000" b="1" dirty="0">
                <a:solidFill>
                  <a:srgbClr val="FF0066"/>
                </a:solidFill>
                <a:latin typeface="Meiryo UI" panose="020B0604030504040204" pitchFamily="50" charset="-128"/>
                <a:ea typeface="Meiryo UI" panose="020B0604030504040204" pitchFamily="50" charset="-128"/>
              </a:rPr>
              <a:t>TypeScript</a:t>
            </a:r>
            <a:endParaRPr kumimoji="1" lang="ja-JP" altLang="en-US" sz="2000" b="1" dirty="0">
              <a:solidFill>
                <a:srgbClr val="FF0066"/>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D757F87E-D4C9-4FD6-9C90-3365B8DC8398}"/>
              </a:ext>
            </a:extLst>
          </p:cNvPr>
          <p:cNvSpPr txBox="1"/>
          <p:nvPr/>
        </p:nvSpPr>
        <p:spPr>
          <a:xfrm>
            <a:off x="5430101" y="2405583"/>
            <a:ext cx="147782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Nablarch</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FC9D8FC1-F8A1-4D82-800C-9F14C93AE554}"/>
              </a:ext>
            </a:extLst>
          </p:cNvPr>
          <p:cNvSpPr txBox="1"/>
          <p:nvPr/>
        </p:nvSpPr>
        <p:spPr>
          <a:xfrm>
            <a:off x="5529251" y="3714594"/>
            <a:ext cx="1164134"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Docker</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21DB8D0-50A8-4E83-BF45-20AD95EEDB76}"/>
              </a:ext>
            </a:extLst>
          </p:cNvPr>
          <p:cNvSpPr txBox="1"/>
          <p:nvPr/>
        </p:nvSpPr>
        <p:spPr>
          <a:xfrm>
            <a:off x="9747414" y="2396381"/>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React Native</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2CA1D5E-DB5E-475F-9C0F-9EA1A7D832A7}"/>
              </a:ext>
            </a:extLst>
          </p:cNvPr>
          <p:cNvSpPr txBox="1"/>
          <p:nvPr/>
        </p:nvSpPr>
        <p:spPr>
          <a:xfrm>
            <a:off x="7139639" y="4452257"/>
            <a:ext cx="2864084"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DevOps</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FD7846C-0EED-4FA8-8A0B-2096D12CE0E5}"/>
              </a:ext>
            </a:extLst>
          </p:cNvPr>
          <p:cNvSpPr txBox="1"/>
          <p:nvPr/>
        </p:nvSpPr>
        <p:spPr>
          <a:xfrm>
            <a:off x="7149678" y="5360670"/>
            <a:ext cx="1228792"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GitLab</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F749E47-D035-45EF-A475-B2658EB2C8EA}"/>
              </a:ext>
            </a:extLst>
          </p:cNvPr>
          <p:cNvSpPr txBox="1"/>
          <p:nvPr/>
        </p:nvSpPr>
        <p:spPr>
          <a:xfrm>
            <a:off x="8621088" y="5362389"/>
            <a:ext cx="1029695"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CI/CD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F918715B-3E02-446F-92FA-1E846F5F894C}"/>
              </a:ext>
            </a:extLst>
          </p:cNvPr>
          <p:cNvSpPr txBox="1"/>
          <p:nvPr/>
        </p:nvSpPr>
        <p:spPr>
          <a:xfrm>
            <a:off x="7619372" y="2004671"/>
            <a:ext cx="1563678" cy="522259"/>
          </a:xfrm>
          <a:prstGeom prst="rect">
            <a:avLst/>
          </a:prstGeom>
          <a:noFill/>
        </p:spPr>
        <p:txBody>
          <a:bodyPr wrap="square" rtlCol="0">
            <a:spAutoFit/>
          </a:bodyPr>
          <a:lstStyle/>
          <a:p>
            <a:pPr>
              <a:lnSpc>
                <a:spcPts val="3200"/>
              </a:lnSpc>
            </a:pPr>
            <a:r>
              <a:rPr kumimoji="1" lang="en-US" altLang="ja-JP" sz="4800" b="1" dirty="0">
                <a:solidFill>
                  <a:srgbClr val="FF0066"/>
                </a:solidFill>
                <a:latin typeface="Meiryo UI" panose="020B0604030504040204" pitchFamily="50" charset="-128"/>
                <a:ea typeface="Meiryo UI" panose="020B0604030504040204" pitchFamily="50" charset="-128"/>
              </a:rPr>
              <a:t>SPA</a:t>
            </a:r>
            <a:endParaRPr kumimoji="1" lang="ja-JP" altLang="en-US" sz="4800" b="1" dirty="0">
              <a:solidFill>
                <a:srgbClr val="FF0066"/>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7887840-0906-4BBE-8864-934D6ADA2DAD}"/>
              </a:ext>
            </a:extLst>
          </p:cNvPr>
          <p:cNvSpPr txBox="1"/>
          <p:nvPr/>
        </p:nvSpPr>
        <p:spPr>
          <a:xfrm>
            <a:off x="6529003" y="3190952"/>
            <a:ext cx="145131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API</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D1F5477E-7D88-414C-A068-AF7FC75B19F0}"/>
              </a:ext>
            </a:extLst>
          </p:cNvPr>
          <p:cNvSpPr txBox="1"/>
          <p:nvPr/>
        </p:nvSpPr>
        <p:spPr>
          <a:xfrm>
            <a:off x="8816960" y="3162550"/>
            <a:ext cx="2395788" cy="522259"/>
          </a:xfrm>
          <a:prstGeom prst="rect">
            <a:avLst/>
          </a:prstGeom>
          <a:noFill/>
        </p:spPr>
        <p:txBody>
          <a:bodyPr wrap="square" rtlCol="0">
            <a:spAutoFit/>
          </a:bodyPr>
          <a:lstStyle/>
          <a:p>
            <a:pPr>
              <a:lnSpc>
                <a:spcPts val="3200"/>
              </a:lnSpc>
            </a:pPr>
            <a:r>
              <a:rPr kumimoji="1" lang="en-US" altLang="ja-JP" sz="4800" b="1" dirty="0">
                <a:solidFill>
                  <a:schemeClr val="bg1">
                    <a:lumMod val="85000"/>
                  </a:schemeClr>
                </a:solidFill>
                <a:latin typeface="Meiryo UI" panose="020B0604030504040204" pitchFamily="50" charset="-128"/>
                <a:ea typeface="Meiryo UI" panose="020B0604030504040204" pitchFamily="50" charset="-128"/>
              </a:rPr>
              <a:t>Mobile</a:t>
            </a:r>
            <a:endParaRPr kumimoji="1" lang="ja-JP" altLang="en-US" sz="48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F7652FE2-1036-459E-A7C0-714DFB216CB4}"/>
              </a:ext>
            </a:extLst>
          </p:cNvPr>
          <p:cNvSpPr/>
          <p:nvPr/>
        </p:nvSpPr>
        <p:spPr>
          <a:xfrm rot="5400000">
            <a:off x="6016407"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C261BA4D-684D-4F1D-AD72-B9EBA1685940}"/>
              </a:ext>
            </a:extLst>
          </p:cNvPr>
          <p:cNvSpPr/>
          <p:nvPr/>
        </p:nvSpPr>
        <p:spPr>
          <a:xfrm rot="10800000">
            <a:off x="7690361" y="1147457"/>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二等辺三角形 31">
            <a:extLst>
              <a:ext uri="{FF2B5EF4-FFF2-40B4-BE49-F238E27FC236}">
                <a16:creationId xmlns:a16="http://schemas.microsoft.com/office/drawing/2014/main" id="{B251A3EE-32D3-4EB8-8E0C-2697D60210BF}"/>
              </a:ext>
            </a:extLst>
          </p:cNvPr>
          <p:cNvSpPr/>
          <p:nvPr/>
        </p:nvSpPr>
        <p:spPr>
          <a:xfrm rot="16200000">
            <a:off x="9326745" y="272106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54FCF30E-BB09-4AD2-BF23-C686CEC3FB5C}"/>
              </a:ext>
            </a:extLst>
          </p:cNvPr>
          <p:cNvSpPr txBox="1"/>
          <p:nvPr/>
        </p:nvSpPr>
        <p:spPr>
          <a:xfrm>
            <a:off x="9676183" y="3740919"/>
            <a:ext cx="1948529" cy="451021"/>
          </a:xfrm>
          <a:prstGeom prst="rect">
            <a:avLst/>
          </a:prstGeom>
          <a:noFill/>
        </p:spPr>
        <p:txBody>
          <a:bodyPr wrap="square" rtlCol="0">
            <a:spAutoFit/>
          </a:bodyPr>
          <a:lstStyle/>
          <a:p>
            <a:pPr>
              <a:lnSpc>
                <a:spcPts val="3200"/>
              </a:lnSpc>
            </a:pPr>
            <a:r>
              <a:rPr kumimoji="1" lang="en-US" altLang="ja-JP" sz="2000" b="1" dirty="0">
                <a:solidFill>
                  <a:schemeClr val="bg1">
                    <a:lumMod val="85000"/>
                  </a:schemeClr>
                </a:solidFill>
                <a:latin typeface="Meiryo UI" panose="020B0604030504040204" pitchFamily="50" charset="-128"/>
                <a:ea typeface="Meiryo UI" panose="020B0604030504040204" pitchFamily="50" charset="-128"/>
              </a:rPr>
              <a:t>iOS, Android</a:t>
            </a:r>
            <a:endParaRPr kumimoji="1" lang="ja-JP" altLang="en-US" sz="2000" b="1" dirty="0">
              <a:solidFill>
                <a:schemeClr val="bg1">
                  <a:lumMod val="85000"/>
                </a:schemeClr>
              </a:solidFill>
              <a:latin typeface="Meiryo UI" panose="020B0604030504040204" pitchFamily="50" charset="-128"/>
              <a:ea typeface="Meiryo UI" panose="020B0604030504040204" pitchFamily="50" charset="-128"/>
            </a:endParaRPr>
          </a:p>
        </p:txBody>
      </p:sp>
      <p:sp>
        <p:nvSpPr>
          <p:cNvPr id="36" name="二等辺三角形 35">
            <a:extLst>
              <a:ext uri="{FF2B5EF4-FFF2-40B4-BE49-F238E27FC236}">
                <a16:creationId xmlns:a16="http://schemas.microsoft.com/office/drawing/2014/main" id="{3EEDFAC4-1F13-4EE0-AE17-3D6446088346}"/>
              </a:ext>
            </a:extLst>
          </p:cNvPr>
          <p:cNvSpPr/>
          <p:nvPr/>
        </p:nvSpPr>
        <p:spPr>
          <a:xfrm>
            <a:off x="7713102" y="4459476"/>
            <a:ext cx="1376219" cy="1186396"/>
          </a:xfrm>
          <a:prstGeom prst="triangle">
            <a:avLst/>
          </a:prstGeom>
          <a:solidFill>
            <a:srgbClr val="FF006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215DD788-D253-4ABE-B593-711701D4B12B}"/>
              </a:ext>
            </a:extLst>
          </p:cNvPr>
          <p:cNvSpPr>
            <a:spLocks noGrp="1"/>
          </p:cNvSpPr>
          <p:nvPr>
            <p:ph type="sldNum" sz="quarter" idx="12"/>
          </p:nvPr>
        </p:nvSpPr>
        <p:spPr/>
        <p:txBody>
          <a:bodyPr/>
          <a:lstStyle/>
          <a:p>
            <a:fld id="{A783C381-2822-4F05-8A88-66F73725CF2D}" type="slidenum">
              <a:rPr kumimoji="1" lang="ja-JP" altLang="en-US" smtClean="0"/>
              <a:t>92</a:t>
            </a:fld>
            <a:endParaRPr kumimoji="1" lang="ja-JP" altLang="en-US"/>
          </a:p>
        </p:txBody>
      </p:sp>
    </p:spTree>
    <p:extLst>
      <p:ext uri="{BB962C8B-B14F-4D97-AF65-F5344CB8AC3E}">
        <p14:creationId xmlns:p14="http://schemas.microsoft.com/office/powerpoint/2010/main" val="3702023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err="1">
                <a:latin typeface="Meiryo UI" panose="020B0604030504040204" pitchFamily="50" charset="-128"/>
                <a:ea typeface="Meiryo UI" panose="020B0604030504040204" pitchFamily="50" charset="-128"/>
              </a:rPr>
              <a:t>Aizurage</a:t>
            </a:r>
            <a:endParaRPr kumimoji="1" lang="ja-JP" altLang="en-US" sz="28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7" y="1308543"/>
            <a:ext cx="10013702" cy="5375446"/>
          </a:xfrm>
          <a:prstGeom prst="rect">
            <a:avLst/>
          </a:prstGeom>
          <a:noFill/>
        </p:spPr>
        <p:txBody>
          <a:bodyPr wrap="square" rtlCol="0">
            <a:spAutoFit/>
          </a:bodyPr>
          <a:lstStyle/>
          <a:p>
            <a:pPr>
              <a:lnSpc>
                <a:spcPts val="3200"/>
              </a:lnSpc>
            </a:pPr>
            <a:r>
              <a:rPr kumimoji="1" lang="en-US" altLang="ja-JP" sz="2000" dirty="0" err="1">
                <a:highlight>
                  <a:srgbClr val="FFFF00"/>
                </a:highlight>
                <a:latin typeface="Meiryo UI" panose="020B0604030504040204" pitchFamily="50" charset="-128"/>
                <a:ea typeface="Meiryo UI" panose="020B0604030504040204" pitchFamily="50" charset="-128"/>
              </a:rPr>
              <a:t>connpass</a:t>
            </a:r>
            <a:r>
              <a:rPr kumimoji="1" lang="ja-JP" altLang="en-US" sz="2000" dirty="0">
                <a:highlight>
                  <a:srgbClr val="FFFF00"/>
                </a:highlight>
                <a:latin typeface="Meiryo UI" panose="020B0604030504040204" pitchFamily="50" charset="-128"/>
                <a:ea typeface="Meiryo UI" panose="020B0604030504040204" pitchFamily="50" charset="-128"/>
              </a:rPr>
              <a:t>のグループ</a:t>
            </a:r>
            <a:r>
              <a:rPr kumimoji="1" lang="ja-JP" altLang="en-US" sz="2000" dirty="0">
                <a:latin typeface="Meiryo UI" panose="020B0604030504040204" pitchFamily="50" charset="-128"/>
                <a:ea typeface="Meiryo UI" panose="020B0604030504040204" pitchFamily="50" charset="-128"/>
              </a:rPr>
              <a:t>です。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hlinkClick r:id="rId2"/>
              </a:rPr>
              <a:t>https://tidev-aizu.connpass.com/</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TIS</a:t>
            </a:r>
            <a:r>
              <a:rPr kumimoji="1" lang="ja-JP" altLang="en-US" sz="2000" dirty="0">
                <a:latin typeface="Meiryo UI" panose="020B0604030504040204" pitchFamily="50" charset="-128"/>
                <a:ea typeface="Meiryo UI" panose="020B0604030504040204" pitchFamily="50" charset="-128"/>
              </a:rPr>
              <a:t>の会津拠点のエンジニアが中心になって、</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エンジニア交流を目的にハンズオンや勉強会をやっています。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興味がありましたらグループのメンバーになってください。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メンバー＝グループのスタッフではないので安心してください。</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グループのメンバーは</a:t>
            </a:r>
            <a:r>
              <a:rPr kumimoji="1" lang="en-US" altLang="ja-JP" sz="2000" dirty="0">
                <a:latin typeface="Meiryo UI" panose="020B0604030504040204" pitchFamily="50" charset="-128"/>
                <a:ea typeface="Meiryo UI" panose="020B0604030504040204" pitchFamily="50" charset="-128"/>
              </a:rPr>
              <a:t>Twitter</a:t>
            </a:r>
            <a:r>
              <a:rPr kumimoji="1" lang="ja-JP" altLang="en-US" sz="2000" dirty="0">
                <a:latin typeface="Meiryo UI" panose="020B0604030504040204" pitchFamily="50" charset="-128"/>
                <a:ea typeface="Meiryo UI" panose="020B0604030504040204" pitchFamily="50" charset="-128"/>
              </a:rPr>
              <a:t>のフォロワーのようなイメージです。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「メンバーになると、グループのイベントが作成されると通知がきたり、</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トップページのおすすめイベントに表示されるので、</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 興味のあるイベントを見逃すことが少なくなります。」</a:t>
            </a:r>
            <a:endParaRPr kumimoji="1" lang="en-US" altLang="ja-JP" sz="20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93</a:t>
            </a:fld>
            <a:endParaRPr kumimoji="1" lang="ja-JP" altLang="en-US"/>
          </a:p>
        </p:txBody>
      </p:sp>
      <p:pic>
        <p:nvPicPr>
          <p:cNvPr id="12" name="図 11">
            <a:extLst>
              <a:ext uri="{FF2B5EF4-FFF2-40B4-BE49-F238E27FC236}">
                <a16:creationId xmlns:a16="http://schemas.microsoft.com/office/drawing/2014/main" id="{3CFDD386-5069-4A2D-B7ED-46A94075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78" y="1405117"/>
            <a:ext cx="4132522" cy="2324543"/>
          </a:xfrm>
          <a:prstGeom prst="rect">
            <a:avLst/>
          </a:prstGeom>
        </p:spPr>
      </p:pic>
    </p:spTree>
    <p:extLst>
      <p:ext uri="{BB962C8B-B14F-4D97-AF65-F5344CB8AC3E}">
        <p14:creationId xmlns:p14="http://schemas.microsoft.com/office/powerpoint/2010/main" val="2100525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TIS</a:t>
            </a:r>
            <a:r>
              <a:rPr kumimoji="1" lang="ja-JP" altLang="en-US" sz="2800" b="1" dirty="0">
                <a:latin typeface="Meiryo UI" panose="020B0604030504040204" pitchFamily="50" charset="-128"/>
                <a:ea typeface="Meiryo UI" panose="020B0604030504040204" pitchFamily="50" charset="-128"/>
              </a:rPr>
              <a:t>の会津での取り組み</a:t>
            </a:r>
          </a:p>
        </p:txBody>
      </p:sp>
      <p:sp>
        <p:nvSpPr>
          <p:cNvPr id="7" name="スライド番号プレースホルダー 6">
            <a:extLst>
              <a:ext uri="{FF2B5EF4-FFF2-40B4-BE49-F238E27FC236}">
                <a16:creationId xmlns:a16="http://schemas.microsoft.com/office/drawing/2014/main" id="{774B3548-7665-449B-B12B-796A318B7DFD}"/>
              </a:ext>
            </a:extLst>
          </p:cNvPr>
          <p:cNvSpPr>
            <a:spLocks noGrp="1"/>
          </p:cNvSpPr>
          <p:nvPr>
            <p:ph type="sldNum" sz="quarter" idx="12"/>
          </p:nvPr>
        </p:nvSpPr>
        <p:spPr/>
        <p:txBody>
          <a:bodyPr/>
          <a:lstStyle/>
          <a:p>
            <a:fld id="{A783C381-2822-4F05-8A88-66F73725CF2D}" type="slidenum">
              <a:rPr kumimoji="1" lang="ja-JP" altLang="en-US" smtClean="0"/>
              <a:t>94</a:t>
            </a:fld>
            <a:endParaRPr kumimoji="1" lang="ja-JP" altLang="en-US"/>
          </a:p>
        </p:txBody>
      </p:sp>
      <p:pic>
        <p:nvPicPr>
          <p:cNvPr id="1026" name="Picture 2">
            <a:extLst>
              <a:ext uri="{FF2B5EF4-FFF2-40B4-BE49-F238E27FC236}">
                <a16:creationId xmlns:a16="http://schemas.microsoft.com/office/drawing/2014/main" id="{C588E786-6EFE-4783-8215-A867C0583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04" y="1233376"/>
            <a:ext cx="4197773" cy="314723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EE5359F0-46C9-4BD7-BBE3-AF0CE944E915}"/>
              </a:ext>
            </a:extLst>
          </p:cNvPr>
          <p:cNvPicPr>
            <a:picLocks noChangeAspect="1"/>
          </p:cNvPicPr>
          <p:nvPr/>
        </p:nvPicPr>
        <p:blipFill>
          <a:blip r:embed="rId3"/>
          <a:stretch>
            <a:fillRect/>
          </a:stretch>
        </p:blipFill>
        <p:spPr>
          <a:xfrm>
            <a:off x="4210864" y="2098689"/>
            <a:ext cx="7488832" cy="4257661"/>
          </a:xfrm>
          <a:prstGeom prst="rect">
            <a:avLst/>
          </a:prstGeom>
        </p:spPr>
      </p:pic>
    </p:spTree>
    <p:extLst>
      <p:ext uri="{BB962C8B-B14F-4D97-AF65-F5344CB8AC3E}">
        <p14:creationId xmlns:p14="http://schemas.microsoft.com/office/powerpoint/2010/main" val="394440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271758"/>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技術力で活躍したいエンジニアを募集しています！</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まずは東京、大阪で経験を積んで、そのままでもいいし、</a:t>
            </a: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en-US" altLang="ja-JP" sz="2000" dirty="0">
                <a:latin typeface="Meiryo UI" panose="020B0604030504040204" pitchFamily="50" charset="-128"/>
                <a:ea typeface="Meiryo UI" panose="020B0604030504040204" pitchFamily="50" charset="-128"/>
              </a:rPr>
              <a:t>U/I</a:t>
            </a:r>
            <a:r>
              <a:rPr kumimoji="1" lang="ja-JP" altLang="en-US" sz="2000" dirty="0">
                <a:latin typeface="Meiryo UI" panose="020B0604030504040204" pitchFamily="50" charset="-128"/>
                <a:ea typeface="Meiryo UI" panose="020B0604030504040204" pitchFamily="50" charset="-128"/>
              </a:rPr>
              <a:t>ターンで会津若松でもいいし、一緒に働きませんか？</a:t>
            </a: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en-US" altLang="ja-JP" sz="2800" b="1" dirty="0">
                <a:latin typeface="Meiryo UI" panose="020B0604030504040204" pitchFamily="50" charset="-128"/>
                <a:ea typeface="Meiryo UI" panose="020B0604030504040204" pitchFamily="50" charset="-128"/>
              </a:rPr>
              <a:t>We’re Hiring!</a:t>
            </a:r>
            <a:endParaRPr kumimoji="1" lang="ja-JP" altLang="en-US" sz="2800" b="1" dirty="0">
              <a:latin typeface="Meiryo UI" panose="020B0604030504040204" pitchFamily="50" charset="-128"/>
              <a:ea typeface="Meiryo UI" panose="020B0604030504040204" pitchFamily="50" charset="-128"/>
            </a:endParaRPr>
          </a:p>
        </p:txBody>
      </p:sp>
      <p:pic>
        <p:nvPicPr>
          <p:cNvPr id="9218" name="Picture 2">
            <a:extLst>
              <a:ext uri="{FF2B5EF4-FFF2-40B4-BE49-F238E27FC236}">
                <a16:creationId xmlns:a16="http://schemas.microsoft.com/office/drawing/2014/main" id="{124D0300-A1FD-4D7F-97CA-F0B38127B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152" y="1308543"/>
            <a:ext cx="3988648" cy="3988648"/>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6E1B2A3A-FFA6-4230-8093-4825A15F16D8}"/>
              </a:ext>
            </a:extLst>
          </p:cNvPr>
          <p:cNvSpPr/>
          <p:nvPr/>
        </p:nvSpPr>
        <p:spPr>
          <a:xfrm rot="2909753">
            <a:off x="9258645" y="2920832"/>
            <a:ext cx="958181" cy="210889"/>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B7D25FA-3EE6-4960-B466-9C1D7841BBE8}"/>
              </a:ext>
            </a:extLst>
          </p:cNvPr>
          <p:cNvSpPr txBox="1"/>
          <p:nvPr/>
        </p:nvSpPr>
        <p:spPr>
          <a:xfrm>
            <a:off x="8460823" y="2079015"/>
            <a:ext cx="1138274" cy="584391"/>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会津若松（</a:t>
            </a:r>
            <a:r>
              <a:rPr kumimoji="1" lang="en-US" altLang="ja-JP" dirty="0" err="1">
                <a:latin typeface="Meiryo UI" panose="020B0604030504040204" pitchFamily="50" charset="-128"/>
                <a:ea typeface="Meiryo UI" panose="020B0604030504040204" pitchFamily="50" charset="-128"/>
              </a:rPr>
              <a:t>AiCT</a:t>
            </a:r>
            <a:r>
              <a:rPr kumimoji="1" lang="ja-JP" altLang="en-US" dirty="0">
                <a:latin typeface="Meiryo UI" panose="020B0604030504040204" pitchFamily="50" charset="-128"/>
                <a:ea typeface="Meiryo UI" panose="020B0604030504040204" pitchFamily="50" charset="-128"/>
              </a:rPr>
              <a:t>）</a:t>
            </a:r>
            <a:endParaRPr kumimoji="1" lang="en-US" altLang="ja-JP"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3999DBB8-8374-4277-B978-AD65BADDC362}"/>
              </a:ext>
            </a:extLst>
          </p:cNvPr>
          <p:cNvSpPr txBox="1"/>
          <p:nvPr/>
        </p:nvSpPr>
        <p:spPr>
          <a:xfrm>
            <a:off x="9723222" y="4466844"/>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東京</a:t>
            </a:r>
            <a:endParaRPr kumimoji="1" lang="en-US" altLang="ja-JP" dirty="0">
              <a:latin typeface="Meiryo UI" panose="020B0604030504040204" pitchFamily="50" charset="-128"/>
              <a:ea typeface="Meiryo UI" panose="020B0604030504040204" pitchFamily="50" charset="-128"/>
            </a:endParaRPr>
          </a:p>
        </p:txBody>
      </p:sp>
      <p:sp>
        <p:nvSpPr>
          <p:cNvPr id="9" name="矢印: 右 8">
            <a:extLst>
              <a:ext uri="{FF2B5EF4-FFF2-40B4-BE49-F238E27FC236}">
                <a16:creationId xmlns:a16="http://schemas.microsoft.com/office/drawing/2014/main" id="{8A43C401-53F5-4E47-9865-31AF636ED980}"/>
              </a:ext>
            </a:extLst>
          </p:cNvPr>
          <p:cNvSpPr/>
          <p:nvPr/>
        </p:nvSpPr>
        <p:spPr>
          <a:xfrm rot="15353419">
            <a:off x="9782166" y="4042724"/>
            <a:ext cx="629275" cy="216475"/>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2BBF74CE-3086-4810-BAA3-6C925BFF0AE3}"/>
              </a:ext>
            </a:extLst>
          </p:cNvPr>
          <p:cNvSpPr txBox="1"/>
          <p:nvPr/>
        </p:nvSpPr>
        <p:spPr>
          <a:xfrm>
            <a:off x="8203012" y="4758561"/>
            <a:ext cx="1138274" cy="276614"/>
          </a:xfrm>
          <a:prstGeom prst="rect">
            <a:avLst/>
          </a:prstGeom>
          <a:noFill/>
        </p:spPr>
        <p:txBody>
          <a:bodyPr wrap="square" lIns="0" tIns="0" rIns="0" bIns="0" rtlCol="0" anchor="ctr" anchorCtr="0">
            <a:spAutoFit/>
          </a:bodyPr>
          <a:lstStyle/>
          <a:p>
            <a:pPr algn="ctr">
              <a:lnSpc>
                <a:spcPts val="2400"/>
              </a:lnSpc>
            </a:pPr>
            <a:r>
              <a:rPr kumimoji="1" lang="ja-JP" altLang="en-US" dirty="0">
                <a:latin typeface="Meiryo UI" panose="020B0604030504040204" pitchFamily="50" charset="-128"/>
                <a:ea typeface="Meiryo UI" panose="020B0604030504040204" pitchFamily="50" charset="-128"/>
              </a:rPr>
              <a:t>大阪</a:t>
            </a:r>
            <a:endParaRPr kumimoji="1" lang="en-US" altLang="ja-JP" dirty="0">
              <a:latin typeface="Meiryo UI" panose="020B0604030504040204" pitchFamily="50" charset="-128"/>
              <a:ea typeface="Meiryo UI" panose="020B0604030504040204" pitchFamily="50" charset="-128"/>
            </a:endParaRPr>
          </a:p>
        </p:txBody>
      </p:sp>
      <p:sp>
        <p:nvSpPr>
          <p:cNvPr id="15" name="矢印: 右 14">
            <a:extLst>
              <a:ext uri="{FF2B5EF4-FFF2-40B4-BE49-F238E27FC236}">
                <a16:creationId xmlns:a16="http://schemas.microsoft.com/office/drawing/2014/main" id="{419508EC-9D9F-4D5F-9486-05B6843A648E}"/>
              </a:ext>
            </a:extLst>
          </p:cNvPr>
          <p:cNvSpPr/>
          <p:nvPr/>
        </p:nvSpPr>
        <p:spPr>
          <a:xfrm rot="17143484">
            <a:off x="8645715" y="4309656"/>
            <a:ext cx="597957" cy="240131"/>
          </a:xfrm>
          <a:prstGeom prst="rightArrow">
            <a:avLst>
              <a:gd name="adj1" fmla="val 50000"/>
              <a:gd name="adj2" fmla="val 50000"/>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8746A687-479A-4035-A4EB-65D970B590F6}"/>
              </a:ext>
            </a:extLst>
          </p:cNvPr>
          <p:cNvSpPr txBox="1"/>
          <p:nvPr/>
        </p:nvSpPr>
        <p:spPr>
          <a:xfrm>
            <a:off x="9571957" y="5208542"/>
            <a:ext cx="2579078" cy="571695"/>
          </a:xfrm>
          <a:prstGeom prst="rect">
            <a:avLst/>
          </a:prstGeom>
          <a:noFill/>
        </p:spPr>
        <p:txBody>
          <a:bodyPr wrap="square" rtlCol="0">
            <a:spAutoFit/>
          </a:bodyPr>
          <a:lstStyle/>
          <a:p>
            <a:pPr>
              <a:lnSpc>
                <a:spcPts val="2000"/>
              </a:lnSpc>
            </a:pPr>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地図はいらすとやを使用しています。</a:t>
            </a:r>
          </a:p>
          <a:p>
            <a:pPr>
              <a:lnSpc>
                <a:spcPts val="2000"/>
              </a:lnSpc>
            </a:pPr>
            <a:r>
              <a:rPr kumimoji="1" lang="en-US" altLang="ja-JP" sz="1200" dirty="0">
                <a:solidFill>
                  <a:schemeClr val="bg1">
                    <a:lumMod val="50000"/>
                  </a:schemeClr>
                </a:solidFill>
                <a:latin typeface="Meiryo UI" panose="020B0604030504040204" pitchFamily="50" charset="-128"/>
                <a:ea typeface="Meiryo UI" panose="020B0604030504040204" pitchFamily="50" charset="-128"/>
              </a:rPr>
              <a:t>https://www.irasutoya.com/</a:t>
            </a:r>
          </a:p>
        </p:txBody>
      </p:sp>
      <p:sp>
        <p:nvSpPr>
          <p:cNvPr id="7" name="スライド番号プレースホルダー 6">
            <a:extLst>
              <a:ext uri="{FF2B5EF4-FFF2-40B4-BE49-F238E27FC236}">
                <a16:creationId xmlns:a16="http://schemas.microsoft.com/office/drawing/2014/main" id="{56A9FCF5-3695-4161-BB50-DDAE24ACF04A}"/>
              </a:ext>
            </a:extLst>
          </p:cNvPr>
          <p:cNvSpPr>
            <a:spLocks noGrp="1"/>
          </p:cNvSpPr>
          <p:nvPr>
            <p:ph type="sldNum" sz="quarter" idx="12"/>
          </p:nvPr>
        </p:nvSpPr>
        <p:spPr/>
        <p:txBody>
          <a:bodyPr/>
          <a:lstStyle/>
          <a:p>
            <a:fld id="{A783C381-2822-4F05-8A88-66F73725CF2D}" type="slidenum">
              <a:rPr kumimoji="1" lang="ja-JP" altLang="en-US" smtClean="0"/>
              <a:t>95</a:t>
            </a:fld>
            <a:endParaRPr kumimoji="1" lang="ja-JP" altLang="en-US"/>
          </a:p>
        </p:txBody>
      </p:sp>
      <p:pic>
        <p:nvPicPr>
          <p:cNvPr id="14" name="図 13">
            <a:extLst>
              <a:ext uri="{FF2B5EF4-FFF2-40B4-BE49-F238E27FC236}">
                <a16:creationId xmlns:a16="http://schemas.microsoft.com/office/drawing/2014/main" id="{F009E9F5-26C9-4B59-859B-242B2EFD94C0}"/>
              </a:ext>
            </a:extLst>
          </p:cNvPr>
          <p:cNvPicPr>
            <a:picLocks noChangeAspect="1"/>
          </p:cNvPicPr>
          <p:nvPr/>
        </p:nvPicPr>
        <p:blipFill>
          <a:blip r:embed="rId4"/>
          <a:stretch>
            <a:fillRect/>
          </a:stretch>
        </p:blipFill>
        <p:spPr>
          <a:xfrm>
            <a:off x="742839" y="2870907"/>
            <a:ext cx="5621187" cy="3485443"/>
          </a:xfrm>
          <a:prstGeom prst="rect">
            <a:avLst/>
          </a:prstGeom>
        </p:spPr>
      </p:pic>
    </p:spTree>
    <p:extLst>
      <p:ext uri="{BB962C8B-B14F-4D97-AF65-F5344CB8AC3E}">
        <p14:creationId xmlns:p14="http://schemas.microsoft.com/office/powerpoint/2010/main" val="1585852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137D17A-D9F7-4F2E-A3F8-EE3F04D2E481}"/>
              </a:ext>
            </a:extLst>
          </p:cNvPr>
          <p:cNvSpPr txBox="1"/>
          <p:nvPr/>
        </p:nvSpPr>
        <p:spPr>
          <a:xfrm>
            <a:off x="715816" y="1308543"/>
            <a:ext cx="10888049" cy="1682127"/>
          </a:xfrm>
          <a:prstGeom prst="rect">
            <a:avLst/>
          </a:prstGeom>
          <a:noFill/>
        </p:spPr>
        <p:txBody>
          <a:bodyPr wrap="square" rtlCol="0">
            <a:spAutoFit/>
          </a:bodyPr>
          <a:lstStyle/>
          <a:p>
            <a:pPr>
              <a:lnSpc>
                <a:spcPts val="3200"/>
              </a:lnSpc>
            </a:pPr>
            <a:r>
              <a:rPr kumimoji="1" lang="ja-JP" altLang="en-US" sz="2000" dirty="0">
                <a:latin typeface="Meiryo UI" panose="020B0604030504040204" pitchFamily="50" charset="-128"/>
                <a:ea typeface="Meiryo UI" panose="020B0604030504040204" pitchFamily="50" charset="-128"/>
              </a:rPr>
              <a:t>今後の改善に活用したいので</a:t>
            </a:r>
            <a:r>
              <a:rPr kumimoji="1" lang="ja-JP" altLang="en-US" sz="2000" dirty="0">
                <a:highlight>
                  <a:srgbClr val="FFFF00"/>
                </a:highlight>
                <a:latin typeface="Meiryo UI" panose="020B0604030504040204" pitchFamily="50" charset="-128"/>
                <a:ea typeface="Meiryo UI" panose="020B0604030504040204" pitchFamily="50" charset="-128"/>
              </a:rPr>
              <a:t>アンケートへのご協力</a:t>
            </a:r>
            <a:r>
              <a:rPr kumimoji="1" lang="ja-JP" altLang="en-US" sz="2000" dirty="0">
                <a:latin typeface="Meiryo UI" panose="020B0604030504040204" pitchFamily="50" charset="-128"/>
                <a:ea typeface="Meiryo UI" panose="020B0604030504040204" pitchFamily="50" charset="-128"/>
              </a:rPr>
              <a:t>をお願いします。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a:p>
            <a:pPr>
              <a:lnSpc>
                <a:spcPts val="3200"/>
              </a:lnSpc>
            </a:pPr>
            <a:r>
              <a:rPr kumimoji="1" lang="ja-JP" altLang="en-US" sz="2000" dirty="0">
                <a:latin typeface="Meiryo UI" panose="020B0604030504040204" pitchFamily="50" charset="-128"/>
                <a:ea typeface="Meiryo UI" panose="020B0604030504040204" pitchFamily="50" charset="-128"/>
              </a:rPr>
              <a:t>アンケートの</a:t>
            </a:r>
            <a:r>
              <a:rPr kumimoji="1" lang="en-US" altLang="ja-JP" sz="2000" dirty="0">
                <a:latin typeface="Meiryo UI" panose="020B0604030504040204" pitchFamily="50" charset="-128"/>
                <a:ea typeface="Meiryo UI" panose="020B0604030504040204" pitchFamily="50" charset="-128"/>
              </a:rPr>
              <a:t>URL</a:t>
            </a:r>
            <a:r>
              <a:rPr kumimoji="1" lang="ja-JP" altLang="en-US" sz="2000" dirty="0">
                <a:latin typeface="Meiryo UI" panose="020B0604030504040204" pitchFamily="50" charset="-128"/>
                <a:ea typeface="Meiryo UI" panose="020B0604030504040204" pitchFamily="50" charset="-128"/>
              </a:rPr>
              <a:t>は</a:t>
            </a:r>
            <a:r>
              <a:rPr kumimoji="1" lang="en-US" altLang="ja-JP" sz="2000" dirty="0">
                <a:latin typeface="Meiryo UI" panose="020B0604030504040204" pitchFamily="50" charset="-128"/>
                <a:ea typeface="Meiryo UI" panose="020B0604030504040204" pitchFamily="50" charset="-128"/>
              </a:rPr>
              <a:t>Zoom</a:t>
            </a:r>
            <a:r>
              <a:rPr kumimoji="1" lang="ja-JP" altLang="en-US" sz="2000" dirty="0">
                <a:latin typeface="Meiryo UI" panose="020B0604030504040204" pitchFamily="50" charset="-128"/>
                <a:ea typeface="Meiryo UI" panose="020B0604030504040204" pitchFamily="50" charset="-128"/>
              </a:rPr>
              <a:t>のチャットで連絡します。</a:t>
            </a:r>
            <a:endParaRPr kumimoji="1" lang="en-US" altLang="ja-JP" sz="2000" dirty="0">
              <a:latin typeface="Meiryo UI" panose="020B0604030504040204" pitchFamily="50" charset="-128"/>
              <a:ea typeface="Meiryo UI" panose="020B0604030504040204" pitchFamily="50" charset="-128"/>
            </a:endParaRPr>
          </a:p>
          <a:p>
            <a:pPr>
              <a:lnSpc>
                <a:spcPts val="3200"/>
              </a:lnSpc>
            </a:pPr>
            <a:endParaRPr kumimoji="1" lang="en-US" altLang="ja-JP" sz="20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6E4C4F1F-4953-4143-BEC6-6A48F66EEB64}"/>
              </a:ext>
            </a:extLst>
          </p:cNvPr>
          <p:cNvSpPr txBox="1"/>
          <p:nvPr/>
        </p:nvSpPr>
        <p:spPr>
          <a:xfrm>
            <a:off x="457198" y="334107"/>
            <a:ext cx="8405447"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アンケート</a:t>
            </a:r>
          </a:p>
        </p:txBody>
      </p:sp>
      <p:sp>
        <p:nvSpPr>
          <p:cNvPr id="2" name="テキスト ボックス 1">
            <a:extLst>
              <a:ext uri="{FF2B5EF4-FFF2-40B4-BE49-F238E27FC236}">
                <a16:creationId xmlns:a16="http://schemas.microsoft.com/office/drawing/2014/main" id="{13159572-2F56-424B-9A14-79BEF1867452}"/>
              </a:ext>
            </a:extLst>
          </p:cNvPr>
          <p:cNvSpPr txBox="1"/>
          <p:nvPr/>
        </p:nvSpPr>
        <p:spPr>
          <a:xfrm>
            <a:off x="10888910" y="169054"/>
            <a:ext cx="1187155" cy="451021"/>
          </a:xfrm>
          <a:prstGeom prst="rect">
            <a:avLst/>
          </a:prstGeom>
          <a:solidFill>
            <a:schemeClr val="accent6"/>
          </a:solidFill>
        </p:spPr>
        <p:txBody>
          <a:bodyPr wrap="square" rtlCol="0">
            <a:spAutoFit/>
          </a:bodyPr>
          <a:lstStyle/>
          <a:p>
            <a:pPr>
              <a:lnSpc>
                <a:spcPts val="3200"/>
              </a:lnSpc>
            </a:pPr>
            <a:r>
              <a:rPr kumimoji="1" lang="ja-JP" altLang="en-US" sz="2000" dirty="0">
                <a:solidFill>
                  <a:schemeClr val="bg1"/>
                </a:solidFill>
                <a:latin typeface="Meiryo UI" panose="020B0604030504040204" pitchFamily="50" charset="-128"/>
                <a:ea typeface="Meiryo UI" panose="020B0604030504040204" pitchFamily="50" charset="-128"/>
              </a:rPr>
              <a:t>アンケート</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96E51EAE-D674-43DC-A22B-8830A758B4A8}"/>
              </a:ext>
            </a:extLst>
          </p:cNvPr>
          <p:cNvSpPr>
            <a:spLocks noGrp="1"/>
          </p:cNvSpPr>
          <p:nvPr>
            <p:ph type="sldNum" sz="quarter" idx="12"/>
          </p:nvPr>
        </p:nvSpPr>
        <p:spPr/>
        <p:txBody>
          <a:bodyPr/>
          <a:lstStyle/>
          <a:p>
            <a:fld id="{A783C381-2822-4F05-8A88-66F73725CF2D}" type="slidenum">
              <a:rPr kumimoji="1" lang="ja-JP" altLang="en-US" smtClean="0"/>
              <a:t>96</a:t>
            </a:fld>
            <a:endParaRPr kumimoji="1" lang="ja-JP" altLang="en-US"/>
          </a:p>
        </p:txBody>
      </p:sp>
    </p:spTree>
    <p:extLst>
      <p:ext uri="{BB962C8B-B14F-4D97-AF65-F5344CB8AC3E}">
        <p14:creationId xmlns:p14="http://schemas.microsoft.com/office/powerpoint/2010/main" val="599335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3573D80-8CD9-4E69-85AE-897FADCA836E}"/>
              </a:ext>
            </a:extLst>
          </p:cNvPr>
          <p:cNvPicPr>
            <a:picLocks noChangeAspect="1"/>
          </p:cNvPicPr>
          <p:nvPr/>
        </p:nvPicPr>
        <p:blipFill>
          <a:blip r:embed="rId2"/>
          <a:stretch>
            <a:fillRect/>
          </a:stretch>
        </p:blipFill>
        <p:spPr>
          <a:xfrm>
            <a:off x="1805" y="0"/>
            <a:ext cx="12188389" cy="6858000"/>
          </a:xfrm>
          <a:prstGeom prst="rect">
            <a:avLst/>
          </a:prstGeom>
        </p:spPr>
      </p:pic>
      <p:sp>
        <p:nvSpPr>
          <p:cNvPr id="4" name="テキスト ボックス 3">
            <a:extLst>
              <a:ext uri="{FF2B5EF4-FFF2-40B4-BE49-F238E27FC236}">
                <a16:creationId xmlns:a16="http://schemas.microsoft.com/office/drawing/2014/main" id="{885CD8A2-A046-4173-8123-BAE2FE8F1EB5}"/>
              </a:ext>
            </a:extLst>
          </p:cNvPr>
          <p:cNvSpPr txBox="1"/>
          <p:nvPr/>
        </p:nvSpPr>
        <p:spPr>
          <a:xfrm>
            <a:off x="0" y="900000"/>
            <a:ext cx="12188389" cy="4796492"/>
          </a:xfrm>
          <a:prstGeom prst="rect">
            <a:avLst/>
          </a:prstGeom>
          <a:noFill/>
          <a:ln>
            <a:noFill/>
          </a:ln>
          <a:effectLst/>
        </p:spPr>
        <p:txBody>
          <a:bodyPr wrap="square" tIns="360000" bIns="360000" rtlCol="0" anchor="ctr">
            <a:noAutofit/>
          </a:bodyPr>
          <a:lstStyle/>
          <a:p>
            <a:pPr algn="ctr"/>
            <a:r>
              <a:rPr lang="en-US" altLang="ja-JP" sz="6000" b="1" dirty="0">
                <a:solidFill>
                  <a:srgbClr val="FF0066"/>
                </a:solidFill>
                <a:latin typeface="Meiryo UI" panose="020B0604030504040204" pitchFamily="50" charset="-128"/>
                <a:ea typeface="Meiryo UI" panose="020B0604030504040204" pitchFamily="50" charset="-128"/>
              </a:rPr>
              <a:t>Thank you</a:t>
            </a:r>
            <a:endParaRPr lang="en-US" altLang="ja-JP" sz="5400" b="1" dirty="0">
              <a:solidFill>
                <a:schemeClr val="bg1"/>
              </a:solidFill>
              <a:latin typeface="Meiryo UI" panose="020B0604030504040204" pitchFamily="50" charset="-128"/>
              <a:ea typeface="Meiryo UI" panose="020B0604030504040204" pitchFamily="50" charset="-128"/>
            </a:endParaRPr>
          </a:p>
          <a:p>
            <a:pPr algn="ctr"/>
            <a:r>
              <a:rPr lang="en-US" altLang="ja-JP" sz="5400" b="1" dirty="0">
                <a:solidFill>
                  <a:schemeClr val="bg1"/>
                </a:solidFill>
                <a:latin typeface="Meiryo UI" panose="020B0604030504040204" pitchFamily="50" charset="-128"/>
                <a:ea typeface="Meiryo UI" panose="020B0604030504040204" pitchFamily="50" charset="-128"/>
              </a:rPr>
              <a:t>Service</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Dev</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Engineer</a:t>
            </a:r>
            <a:r>
              <a:rPr lang="ja-JP" altLang="en-US" sz="5400" b="1" dirty="0">
                <a:solidFill>
                  <a:schemeClr val="bg1"/>
                </a:solidFill>
                <a:latin typeface="Meiryo UI" panose="020B0604030504040204" pitchFamily="50" charset="-128"/>
                <a:ea typeface="Meiryo UI" panose="020B0604030504040204" pitchFamily="50" charset="-128"/>
              </a:rPr>
              <a:t> </a:t>
            </a:r>
            <a:r>
              <a:rPr lang="en-US" altLang="ja-JP" sz="5400" b="1" dirty="0">
                <a:solidFill>
                  <a:schemeClr val="bg1"/>
                </a:solidFill>
                <a:latin typeface="Meiryo UI" panose="020B0604030504040204" pitchFamily="50" charset="-128"/>
                <a:ea typeface="Meiryo UI" panose="020B0604030504040204" pitchFamily="50" charset="-128"/>
              </a:rPr>
              <a:t>TAIKEN</a:t>
            </a:r>
            <a:endParaRPr lang="ja-JP" altLang="en-US" sz="5400" b="1" dirty="0">
              <a:solidFill>
                <a:schemeClr val="bg1"/>
              </a:solidFill>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0A9BBC3-5AF1-4339-8884-E26C8C3A2B99}"/>
              </a:ext>
            </a:extLst>
          </p:cNvPr>
          <p:cNvSpPr>
            <a:spLocks noGrp="1"/>
          </p:cNvSpPr>
          <p:nvPr>
            <p:ph type="sldNum" sz="quarter" idx="12"/>
          </p:nvPr>
        </p:nvSpPr>
        <p:spPr/>
        <p:txBody>
          <a:bodyPr/>
          <a:lstStyle/>
          <a:p>
            <a:fld id="{A783C381-2822-4F05-8A88-66F73725CF2D}" type="slidenum">
              <a:rPr kumimoji="1" lang="ja-JP" altLang="en-US" smtClean="0"/>
              <a:t>97</a:t>
            </a:fld>
            <a:endParaRPr kumimoji="1" lang="ja-JP" altLang="en-US"/>
          </a:p>
        </p:txBody>
      </p:sp>
    </p:spTree>
    <p:extLst>
      <p:ext uri="{BB962C8B-B14F-4D97-AF65-F5344CB8AC3E}">
        <p14:creationId xmlns:p14="http://schemas.microsoft.com/office/powerpoint/2010/main" val="20948142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13876</Words>
  <Application>Microsoft Office PowerPoint</Application>
  <PresentationFormat>ワイド画面</PresentationFormat>
  <Paragraphs>1866</Paragraphs>
  <Slides>97</Slides>
  <Notes>74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97</vt:i4>
      </vt:variant>
    </vt:vector>
  </HeadingPairs>
  <TitlesOfParts>
    <vt:vector size="104" baseType="lpstr">
      <vt:lpstr>Meiryo UI</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伊藤　清人</dc:creator>
  <cp:lastModifiedBy>Kiyohito Itoh</cp:lastModifiedBy>
  <cp:revision>962</cp:revision>
  <cp:lastPrinted>2020-09-13T05:23:33Z</cp:lastPrinted>
  <dcterms:created xsi:type="dcterms:W3CDTF">2020-07-21T07:01:02Z</dcterms:created>
  <dcterms:modified xsi:type="dcterms:W3CDTF">2020-10-01T02:38:22Z</dcterms:modified>
</cp:coreProperties>
</file>